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16" r:id="rId2"/>
    <p:sldId id="296" r:id="rId3"/>
    <p:sldId id="261" r:id="rId4"/>
    <p:sldId id="266" r:id="rId5"/>
    <p:sldId id="309" r:id="rId6"/>
    <p:sldId id="318" r:id="rId7"/>
    <p:sldId id="319" r:id="rId8"/>
    <p:sldId id="317" r:id="rId9"/>
    <p:sldId id="282" r:id="rId10"/>
  </p:sldIdLst>
  <p:sldSz cx="12192000" cy="6858000"/>
  <p:notesSz cx="6858000" cy="9144000"/>
  <p:defaultTextStyle>
    <a:defPPr lvl="0">
      <a:defRPr lang="es-E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577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F80E-2870-409C-B871-8B4CE08091A4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141AD-4CAD-4B18-8D9F-5091BF4711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10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41AD-4CAD-4B18-8D9F-5091BF47117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08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01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22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47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0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1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63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73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1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9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8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8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4B59-668A-4A72-B344-06DE3E6EEFEC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5A13-DE7A-40CD-8C07-41D362172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.png"/><Relationship Id="rId2" Type="http://schemas.microsoft.com/office/2007/relationships/media" Target="../media/media6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Documento_de_Microsoft_Word1.docx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6519" y="327549"/>
            <a:ext cx="11513712" cy="83099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“Efectividad y seguridad de la inyección de agua estéril para aliviar el dolor del parto”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85846" y="5850644"/>
            <a:ext cx="279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ARTEMISA; 2024</a:t>
            </a:r>
            <a:endParaRPr lang="es-E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468192" y="5342813"/>
            <a:ext cx="6091707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Dr. Rolando Sánchez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Machado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638532" y="1836407"/>
            <a:ext cx="8279621" cy="212365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Evento internacional </a:t>
            </a:r>
          </a:p>
          <a:p>
            <a:r>
              <a:rPr lang="es-E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 E INNOVA </a:t>
            </a:r>
            <a:endParaRPr lang="es-E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10"/>
    </mc:Choice>
    <mc:Fallback>
      <p:transition spd="slow" advTm="31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7276671" y="5070663"/>
            <a:ext cx="4198405" cy="1787337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8426236">
            <a:off x="3024746" y="973306"/>
            <a:ext cx="936016" cy="5339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2621334">
            <a:off x="8576320" y="1006540"/>
            <a:ext cx="996286" cy="53393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5765627" y="891368"/>
            <a:ext cx="586853" cy="764275"/>
          </a:xfrm>
          <a:prstGeom prst="downArrow">
            <a:avLst>
              <a:gd name="adj1" fmla="val 50000"/>
              <a:gd name="adj2" fmla="val 45349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091287" y="163757"/>
            <a:ext cx="10222173" cy="7506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PARTO A NIVEL MUNDIAL Y NACIONAL</a:t>
            </a:r>
            <a:endParaRPr lang="es-E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5731838" y="-2040558"/>
            <a:ext cx="654432" cy="11888297"/>
          </a:xfrm>
          <a:prstGeom prst="rightBrace">
            <a:avLst>
              <a:gd name="adj1" fmla="val 20840"/>
              <a:gd name="adj2" fmla="val 81334"/>
            </a:avLst>
          </a:prstGeom>
          <a:ln w="76200"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29956" y="4627158"/>
            <a:ext cx="6525596" cy="2108011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otada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un proceso de </a:t>
            </a:r>
            <a:r>
              <a:rPr lang="es-E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medicalización</a:t>
            </a: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creciente</a:t>
            </a: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que, ha </a:t>
            </a: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olvidado los aspectos que van más allá de un </a:t>
            </a:r>
            <a:r>
              <a:rPr lang="es-E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binomio madre-feto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 alteraciones a la salud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640912" y="1501255"/>
            <a:ext cx="3260745" cy="20751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Ingresos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hospitalarios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679870" y="1729191"/>
            <a:ext cx="3045006" cy="20020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Población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sana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658976" y="1547628"/>
            <a:ext cx="3104862" cy="21836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Proceso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fisiológico natural</a:t>
            </a:r>
            <a:endParaRPr lang="es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 rot="15676775">
            <a:off x="6356476" y="4019680"/>
            <a:ext cx="586853" cy="1262110"/>
          </a:xfrm>
          <a:prstGeom prst="downArrow">
            <a:avLst>
              <a:gd name="adj1" fmla="val 50000"/>
              <a:gd name="adj2" fmla="val 45349"/>
            </a:avLst>
          </a:prstGeom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 rot="2001693">
            <a:off x="10793429" y="4623365"/>
            <a:ext cx="586853" cy="764275"/>
          </a:xfrm>
          <a:prstGeom prst="downArrow">
            <a:avLst>
              <a:gd name="adj1" fmla="val 50000"/>
              <a:gd name="adj2" fmla="val 45349"/>
            </a:avLst>
          </a:prstGeom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7040113" y="4143561"/>
            <a:ext cx="4600064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MODELO DE ATENCIÓN AL PARTO RESPETUOSO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16519" y="5192235"/>
            <a:ext cx="382455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Mitigar el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dolor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de la mujer en el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parto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5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11"/>
    </mc:Choice>
    <mc:Fallback>
      <p:transition spd="slow" advTm="38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08446" y="767202"/>
            <a:ext cx="5537035" cy="1045223"/>
          </a:xfrm>
          <a:prstGeom prst="rect">
            <a:avLst/>
          </a:prstGeom>
          <a:ln w="28575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Son escasos los estudios nacionales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encontrados. 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40851" y="726931"/>
            <a:ext cx="4533496" cy="1107996"/>
          </a:xfrm>
          <a:prstGeom prst="rect">
            <a:avLst/>
          </a:prstGeom>
          <a:ln w="28575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Pobre conocimiento sobre el control del dolor lumbar en el parto</a:t>
            </a:r>
          </a:p>
        </p:txBody>
      </p:sp>
      <p:sp>
        <p:nvSpPr>
          <p:cNvPr id="6" name="10 Flecha derecha"/>
          <p:cNvSpPr/>
          <p:nvPr/>
        </p:nvSpPr>
        <p:spPr>
          <a:xfrm>
            <a:off x="5913606" y="857810"/>
            <a:ext cx="555581" cy="5339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3758" y="2246094"/>
            <a:ext cx="1577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Provincia Artemisa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442156" y="66827"/>
            <a:ext cx="367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Búsqueda bibliográfica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34517" y="2001520"/>
            <a:ext cx="10010964" cy="1131848"/>
          </a:xfrm>
          <a:prstGeom prst="rect">
            <a:avLst/>
          </a:prstGeom>
          <a:ln w="28575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Comenzaron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el año 2019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el desarrollo del proyecto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investigación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“Modelo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para el parto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respetuoso”</a:t>
            </a:r>
          </a:p>
        </p:txBody>
      </p:sp>
      <p:sp>
        <p:nvSpPr>
          <p:cNvPr id="12" name="10 Flecha derecha"/>
          <p:cNvSpPr/>
          <p:nvPr/>
        </p:nvSpPr>
        <p:spPr>
          <a:xfrm>
            <a:off x="1478936" y="2394626"/>
            <a:ext cx="555581" cy="5339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3 Rectángulo"/>
          <p:cNvSpPr/>
          <p:nvPr/>
        </p:nvSpPr>
        <p:spPr>
          <a:xfrm>
            <a:off x="147410" y="3382422"/>
            <a:ext cx="11898071" cy="1200329"/>
          </a:xfrm>
          <a:prstGeom prst="rect">
            <a:avLst/>
          </a:prstGeom>
          <a:ln w="28575">
            <a:solidFill>
              <a:srgbClr val="7152CA">
                <a:alpha val="83137"/>
              </a:srgb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En sus objetivos se encuentra la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satisfacción materna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con el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alivio de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dolor lumbar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desde la aplicación de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diferentes métodos no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farmacológicos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1 Rectángulo"/>
          <p:cNvSpPr/>
          <p:nvPr/>
        </p:nvSpPr>
        <p:spPr>
          <a:xfrm>
            <a:off x="147410" y="4846528"/>
            <a:ext cx="11898071" cy="120032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La Inyección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con Agua Estéril en el Rombo de Michaelis es una técnica analgésica basada en la Teoría de la Compuerta (Gate Control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Theory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0 Flecha derecha"/>
          <p:cNvSpPr/>
          <p:nvPr/>
        </p:nvSpPr>
        <p:spPr>
          <a:xfrm rot="5400000">
            <a:off x="6663921" y="4366866"/>
            <a:ext cx="494521" cy="5339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3 Rectángulo"/>
          <p:cNvSpPr/>
          <p:nvPr/>
        </p:nvSpPr>
        <p:spPr>
          <a:xfrm>
            <a:off x="3438082" y="6172663"/>
            <a:ext cx="851620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 pitchFamily="34" charset="0"/>
                <a:cs typeface="Arial" pitchFamily="34" charset="0"/>
              </a:rPr>
              <a:t>La analgesia se produce exclusivamente para el dolor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lumbar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410" y="1056068"/>
            <a:ext cx="99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Cuba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81"/>
    </mc:Choice>
    <mc:Fallback>
      <p:transition spd="slow" advTm="44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408" y="648047"/>
            <a:ext cx="6111448" cy="4093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Investigación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</a:rPr>
              <a:t>experimental con diseño de pre-test y post-test con dos grupos aleatorizados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algn="ctr"/>
            <a:endParaRPr lang="es-ES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s-ES" sz="16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s-ES" sz="2400" b="1" dirty="0" smtClean="0"/>
          </a:p>
          <a:p>
            <a:pPr algn="ctr"/>
            <a:endParaRPr lang="es-ES" sz="2400" b="1" dirty="0" smtClean="0"/>
          </a:p>
          <a:p>
            <a:pPr algn="ctr"/>
            <a:endParaRPr lang="es-ES" sz="1600" b="1" dirty="0" smtClean="0"/>
          </a:p>
          <a:p>
            <a:pPr algn="ctr"/>
            <a:endParaRPr lang="es-ES" sz="1600" b="1" dirty="0"/>
          </a:p>
          <a:p>
            <a:pPr algn="ctr"/>
            <a:r>
              <a:rPr lang="es-ES" sz="1600" b="1" dirty="0" smtClean="0"/>
              <a:t>Tomado: </a:t>
            </a:r>
            <a:r>
              <a:rPr lang="es-ES" sz="1600" dirty="0" smtClean="0"/>
              <a:t>Hernández-Sampiere. Metodología de la investigación. 6ta edición. Porto Alegre (RS); Artimedi; 2014. Pág- 145</a:t>
            </a:r>
            <a:endParaRPr lang="es-ES" sz="1600" dirty="0"/>
          </a:p>
        </p:txBody>
      </p:sp>
      <p:sp>
        <p:nvSpPr>
          <p:cNvPr id="7" name="Rectángulo 6"/>
          <p:cNvSpPr/>
          <p:nvPr/>
        </p:nvSpPr>
        <p:spPr>
          <a:xfrm>
            <a:off x="186742" y="2289839"/>
            <a:ext cx="6036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i="1" dirty="0" smtClean="0">
                <a:latin typeface="AGaramondPro-Italic"/>
              </a:rPr>
              <a:t>RG</a:t>
            </a:r>
            <a:r>
              <a:rPr lang="es-ES" b="1" dirty="0" smtClean="0">
                <a:latin typeface="AGaramondPro-Regular"/>
              </a:rPr>
              <a:t>1           </a:t>
            </a:r>
            <a:r>
              <a:rPr lang="es-ES" b="1" dirty="0">
                <a:latin typeface="AGaramondPro-Regular"/>
              </a:rPr>
              <a:t>01 </a:t>
            </a:r>
            <a:r>
              <a:rPr lang="es-ES" b="1" dirty="0" smtClean="0">
                <a:latin typeface="AGaramondPro-Regular"/>
              </a:rPr>
              <a:t>  </a:t>
            </a:r>
            <a:r>
              <a:rPr lang="es-ES" b="1" i="1" dirty="0" smtClean="0">
                <a:latin typeface="AGaramondPro-Italic"/>
              </a:rPr>
              <a:t>X    </a:t>
            </a:r>
            <a:r>
              <a:rPr lang="es-ES" b="1" dirty="0" smtClean="0">
                <a:latin typeface="AGaramondPro-Regular"/>
              </a:rPr>
              <a:t>01 ( IAE en 2 ptos del </a:t>
            </a:r>
            <a:r>
              <a:rPr lang="es-ES" b="1" dirty="0" smtClean="0">
                <a:latin typeface="AGaramondPro-Regular"/>
              </a:rPr>
              <a:t>triángulo</a:t>
            </a:r>
            <a:r>
              <a:rPr lang="es-ES" b="1" dirty="0" smtClean="0">
                <a:latin typeface="AGaramondPro-Regular"/>
              </a:rPr>
              <a:t>) 02</a:t>
            </a:r>
            <a:endParaRPr lang="es-ES" b="1" dirty="0">
              <a:latin typeface="AGaramondPro-Regular"/>
            </a:endParaRPr>
          </a:p>
          <a:p>
            <a:pPr>
              <a:lnSpc>
                <a:spcPct val="150000"/>
              </a:lnSpc>
            </a:pPr>
            <a:r>
              <a:rPr lang="es-ES" b="1" i="1" dirty="0">
                <a:latin typeface="AGaramondPro-Italic"/>
              </a:rPr>
              <a:t>RG</a:t>
            </a:r>
            <a:r>
              <a:rPr lang="es-ES" b="1" dirty="0">
                <a:latin typeface="AGaramondPro-Regular"/>
              </a:rPr>
              <a:t>2           03  </a:t>
            </a:r>
            <a:r>
              <a:rPr lang="es-ES" b="1" dirty="0" smtClean="0">
                <a:latin typeface="AGaramondPro-Regular"/>
              </a:rPr>
              <a:t> </a:t>
            </a:r>
            <a:r>
              <a:rPr lang="es-ES" b="1" i="1" dirty="0" smtClean="0">
                <a:latin typeface="AGaramondPro-Regular"/>
              </a:rPr>
              <a:t>X</a:t>
            </a:r>
            <a:r>
              <a:rPr lang="es-ES" b="1" dirty="0" smtClean="0">
                <a:latin typeface="AGaramondPro-Regular"/>
              </a:rPr>
              <a:t>    02 (IAE SC en 2 ptos del </a:t>
            </a:r>
            <a:r>
              <a:rPr lang="es-ES" b="1" dirty="0" smtClean="0">
                <a:latin typeface="AGaramondPro-Regular"/>
              </a:rPr>
              <a:t>triángulo </a:t>
            </a:r>
            <a:r>
              <a:rPr lang="es-ES" b="1" dirty="0" smtClean="0">
                <a:latin typeface="AGaramondPro-Regular"/>
              </a:rPr>
              <a:t>+ lidocaína) 04</a:t>
            </a:r>
          </a:p>
          <a:p>
            <a:pPr>
              <a:lnSpc>
                <a:spcPct val="150000"/>
              </a:lnSpc>
            </a:pPr>
            <a:r>
              <a:rPr lang="es-ES" b="1" i="1" dirty="0" smtClean="0">
                <a:latin typeface="AGaramondPro-Regular"/>
              </a:rPr>
              <a:t>RG2 </a:t>
            </a:r>
            <a:r>
              <a:rPr lang="es-ES" b="1" dirty="0" smtClean="0">
                <a:latin typeface="AGaramondPro-Regular"/>
              </a:rPr>
              <a:t>          05   --- (no estímulo)  04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6343712" y="73847"/>
            <a:ext cx="5696608" cy="3970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Universo: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198 gestantes asignadas a los grupos:</a:t>
            </a:r>
          </a:p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RG1 (experimental):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68 gestantes.</a:t>
            </a:r>
          </a:p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RG2 </a:t>
            </a: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(experimental):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69 gestantes.</a:t>
            </a:r>
          </a:p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RG3 (control):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61 gestantes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Muestreo probabilístico aleatorizado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Criterios de selección de la 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muestra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8119" y="51735"/>
            <a:ext cx="397615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DISEÑO METODOLÓGICO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6408" y="5085792"/>
            <a:ext cx="6156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" pitchFamily="34" charset="0"/>
                <a:cs typeface="Arial" pitchFamily="34" charset="0"/>
              </a:rPr>
              <a:t>Hospital General Docente: “Comandante Ciro Redondo García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”. Servicio de parto de Artemisa. Periodo 2022-2023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43176" y="4220717"/>
            <a:ext cx="559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PROCESAMIENTO DE LA INFORMACIÓN</a:t>
            </a:r>
          </a:p>
          <a:p>
            <a:pPr algn="just">
              <a:lnSpc>
                <a:spcPct val="150000"/>
              </a:lnSpc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realizó análisis de varianza factorial (ANOVA II)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04"/>
    </mc:Choice>
    <mc:Fallback>
      <p:transition spd="slow" advTm="6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197116" y="206677"/>
            <a:ext cx="489003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400" b="1" spc="-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DESCRIPCIÓN DE LA TÉCNICA</a:t>
            </a:r>
            <a:endParaRPr lang="es-ES" sz="2400" dirty="0"/>
          </a:p>
        </p:txBody>
      </p:sp>
      <p:grpSp>
        <p:nvGrpSpPr>
          <p:cNvPr id="4" name="3 Grupo"/>
          <p:cNvGrpSpPr/>
          <p:nvPr/>
        </p:nvGrpSpPr>
        <p:grpSpPr>
          <a:xfrm>
            <a:off x="320653" y="5509871"/>
            <a:ext cx="11531620" cy="666518"/>
            <a:chOff x="-92069" y="-865430"/>
            <a:chExt cx="10914743" cy="2897617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397112"/>
              <a:ext cx="10822674" cy="1635075"/>
            </a:xfrm>
            <a:prstGeom prst="round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  <a:sp3d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-92069" y="-865430"/>
              <a:ext cx="10645047" cy="14754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 grupo control recibió los cuidados maternos intraparto</a:t>
              </a:r>
              <a:r>
                <a:rPr lang="es-ES" sz="24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itchFamily="34" charset="0"/>
                </a:rPr>
                <a:t>, también le fue mostrada la EVA en los mismos momentos que a los GE</a:t>
              </a:r>
              <a:endParaRPr lang="es-ES" sz="2400" b="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Rectángulo redondeado"/>
          <p:cNvSpPr/>
          <p:nvPr/>
        </p:nvSpPr>
        <p:spPr>
          <a:xfrm>
            <a:off x="197116" y="1007032"/>
            <a:ext cx="5010989" cy="245763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5486830" y="893808"/>
            <a:ext cx="6134753" cy="4354307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58888" y="1065768"/>
            <a:ext cx="379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latin typeface="Arial" pitchFamily="34" charset="0"/>
                <a:cs typeface="Arial" pitchFamily="34" charset="0"/>
              </a:rPr>
              <a:t>Invariantes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funcionales: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830223" y="886439"/>
            <a:ext cx="5447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latin typeface="Arial" pitchFamily="34" charset="0"/>
                <a:cs typeface="Arial" pitchFamily="34" charset="0"/>
              </a:rPr>
              <a:t>Variantes funcionales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: Grupo Exp 1 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385933" y="1525669"/>
            <a:ext cx="4596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 pitchFamily="34" charset="0"/>
                <a:cs typeface="Arial" pitchFamily="34" charset="0"/>
              </a:rPr>
              <a:t>1.- Verificar indicación médica.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.- Preparación de material y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equipo.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.- Preparación de la parturienta y consentimiento informado.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642736" y="1288314"/>
            <a:ext cx="5634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Localización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 la zona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punción.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Previa 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desinfección de 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región.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Aplicar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1ml de agua de inyección estéril de forma subcutánea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712118" y="2789688"/>
            <a:ext cx="5757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Grupo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Experimental 2</a:t>
            </a: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isma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técnica con previa inyección de 0,5 ml de lidocaína al 2% de forma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subcutánea.</a:t>
            </a:r>
          </a:p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TÉCNICA APLICADA CADA 90 MINUTOS SI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REFERÍAN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DOLOR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4706" y="6261115"/>
            <a:ext cx="11811345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Finalizada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intervención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aplicó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escala de satisfacción materna Escala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Mackey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0 Flecha derecha"/>
          <p:cNvSpPr/>
          <p:nvPr/>
        </p:nvSpPr>
        <p:spPr>
          <a:xfrm>
            <a:off x="5087155" y="195985"/>
            <a:ext cx="555581" cy="5339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737052" y="47452"/>
            <a:ext cx="627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y validación de una escala visual analógica (EVA) para el parto.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5932" y="3674902"/>
            <a:ext cx="5100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de la EVA: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Antes dela técnica.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a la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técnica: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15, entre 15-30, pasados 30 minutos.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39"/>
    </mc:Choice>
    <mc:Fallback>
      <p:transition spd="slow" advTm="37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4715" y="213225"/>
            <a:ext cx="11805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Tabla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“ Análisis factorial de la variable de efectividad de alivio al dolor lumbar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/>
          </p:nvPr>
        </p:nvGraphicFramePr>
        <p:xfrm>
          <a:off x="914400" y="1992574"/>
          <a:ext cx="9867331" cy="486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o" r:id="rId5" imgW="6009568" imgH="1975031" progId="Word.Document.12">
                  <p:embed/>
                </p:oleObj>
              </mc:Choice>
              <mc:Fallback>
                <p:oleObj name="Documento" r:id="rId5" imgW="6009568" imgH="1975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992574"/>
                        <a:ext cx="9867331" cy="4865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331199" y="6081486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Martínez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Galiano en 2009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9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94"/>
    </mc:Choice>
    <mc:Fallback>
      <p:transition spd="slow" advTm="26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76149"/>
              </p:ext>
            </p:extLst>
          </p:nvPr>
        </p:nvGraphicFramePr>
        <p:xfrm>
          <a:off x="1161144" y="1537171"/>
          <a:ext cx="9550399" cy="4500466"/>
        </p:xfrm>
        <a:graphic>
          <a:graphicData uri="http://schemas.openxmlformats.org/drawingml/2006/table">
            <a:tbl>
              <a:tblPr/>
              <a:tblGrid>
                <a:gridCol w="3005801"/>
                <a:gridCol w="910237"/>
                <a:gridCol w="810110"/>
                <a:gridCol w="1264216"/>
                <a:gridCol w="1316809"/>
                <a:gridCol w="1493798"/>
                <a:gridCol w="749428"/>
              </a:tblGrid>
              <a:tr h="39322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Arial"/>
                          <a:ea typeface="Arial"/>
                        </a:rPr>
                        <a:t>Variables de seguridad materna con el método de alivio empleado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456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GRUPOS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1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"/>
                          <a:ea typeface="Arial"/>
                        </a:rPr>
                        <a:t>Variables</a:t>
                      </a:r>
                      <a:endParaRPr lang="es-ES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CONTROL N=61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EXPERIMENTAL 1 N=68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>
                          <a:effectLst/>
                          <a:latin typeface="Arial"/>
                          <a:ea typeface="Arial"/>
                        </a:rPr>
                        <a:t>EXPERIMENTAL 2 N=69</a:t>
                      </a:r>
                      <a:endParaRPr lang="es-ES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"/>
                          <a:ea typeface="Arial"/>
                        </a:rPr>
                        <a:t>Modo de nacimiento</a:t>
                      </a:r>
                      <a:endParaRPr lang="es-ES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Parto Eutócico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93,44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97,06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94,20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Instrumentado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3,28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1,471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Cesárea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3,28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1,471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Empleo de oxitocina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4-6cm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3,28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2,94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6 y 8 cm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3,28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8 y 10 cm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04800" y="275549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Tabla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Resultados de las variables de seguridad materna con el método de alivio empleado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99"/>
    </mc:Choice>
    <mc:Fallback>
      <p:transition spd="slow" advTm="19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60382"/>
              </p:ext>
            </p:extLst>
          </p:nvPr>
        </p:nvGraphicFramePr>
        <p:xfrm>
          <a:off x="712834" y="1407397"/>
          <a:ext cx="10479313" cy="5047488"/>
        </p:xfrm>
        <a:graphic>
          <a:graphicData uri="http://schemas.openxmlformats.org/drawingml/2006/table">
            <a:tbl>
              <a:tblPr/>
              <a:tblGrid>
                <a:gridCol w="3232770"/>
                <a:gridCol w="978970"/>
                <a:gridCol w="871282"/>
                <a:gridCol w="1359678"/>
                <a:gridCol w="1416241"/>
                <a:gridCol w="1606597"/>
                <a:gridCol w="1013775"/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                                                                        GRUPOS</a:t>
                      </a:r>
                      <a:endParaRPr lang="es-ES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Puntaje de Apgar al minuto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CONTROL N=61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EXPERIMENTAL 1 N=68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>
                          <a:effectLst/>
                          <a:latin typeface="Arial"/>
                          <a:ea typeface="Arial"/>
                        </a:rPr>
                        <a:t>EXPERIMENTAL 2 N=69</a:t>
                      </a:r>
                      <a:endParaRPr lang="es-ES" sz="18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Apgar al minuto de 8-9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96,72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97,10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Apgar al minuto de 7-5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Apgar al minuto - de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Puntaje de Apgar a los 5 minuto 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Arial"/>
                        </a:rPr>
                        <a:t>Apgar</a:t>
                      </a: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 a los 5 </a:t>
                      </a:r>
                      <a:r>
                        <a:rPr lang="es-ES" sz="1800" dirty="0" err="1">
                          <a:effectLst/>
                          <a:latin typeface="Arial"/>
                          <a:ea typeface="Arial"/>
                        </a:rPr>
                        <a:t>mtos</a:t>
                      </a: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 de 8-9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96,72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97,10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Apgar a los 5 mtos de 7-5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  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Apgar a los 5 mtos - de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Permanencia con su madre en Alojamiento Conjunto 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De 4-6 horas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96,72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98,53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Vigilancia neonatológica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3,28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/>
                          <a:ea typeface="Arial"/>
                        </a:rPr>
                        <a:t>Traslado a la UCIN</a:t>
                      </a:r>
                      <a:endParaRPr lang="es-ES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SÏ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No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98,36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/>
                          <a:ea typeface="Arial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2 Rectángulo"/>
          <p:cNvSpPr/>
          <p:nvPr/>
        </p:nvSpPr>
        <p:spPr>
          <a:xfrm>
            <a:off x="478972" y="173950"/>
            <a:ext cx="1140822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Tabla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Resultados de las variables de seguridad del recién nacido con el método de alivio empleado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2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77"/>
    </mc:Choice>
    <mc:Fallback>
      <p:transition spd="slow" advTm="2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6713" y="159782"/>
            <a:ext cx="196239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LOGROS</a:t>
            </a:r>
            <a:endParaRPr lang="es-ES" sz="3200" b="1" dirty="0"/>
          </a:p>
        </p:txBody>
      </p:sp>
      <p:sp>
        <p:nvSpPr>
          <p:cNvPr id="6" name="Rectángulo 5"/>
          <p:cNvSpPr/>
          <p:nvPr/>
        </p:nvSpPr>
        <p:spPr>
          <a:xfrm>
            <a:off x="117350" y="744557"/>
            <a:ext cx="6489512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Satisfacción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maternal con la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atención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Aporte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evidencia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científica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sólida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sin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antecedentes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en la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provincia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como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parte de la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propuesta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del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Modelo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atención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Diseño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protocolos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actuación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en el 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servicio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parto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Incorporación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del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tema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dentro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las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líneas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investigación</a:t>
            </a:r>
            <a:r>
              <a:rPr lang="en-GB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</a:rPr>
              <a:t>Se </a:t>
            </a:r>
            <a:r>
              <a:rPr lang="en-GB" sz="2400" dirty="0" err="1" smtClean="0">
                <a:latin typeface="Arial" panose="020B0604020202020204" pitchFamily="34" charset="0"/>
              </a:rPr>
              <a:t>incorporaron</a:t>
            </a:r>
            <a:r>
              <a:rPr lang="en-GB" sz="2400" dirty="0" smtClean="0">
                <a:latin typeface="Arial" panose="020B0604020202020204" pitchFamily="34" charset="0"/>
              </a:rPr>
              <a:t> los </a:t>
            </a:r>
            <a:r>
              <a:rPr lang="en-GB" sz="2400" dirty="0" err="1" smtClean="0">
                <a:latin typeface="Arial" panose="020B0604020202020204" pitchFamily="34" charset="0"/>
              </a:rPr>
              <a:t>resultados</a:t>
            </a:r>
            <a:r>
              <a:rPr lang="en-GB" sz="2400" dirty="0" smtClean="0">
                <a:latin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</a:rPr>
              <a:t>dentro</a:t>
            </a:r>
            <a:r>
              <a:rPr lang="en-GB" sz="2400" dirty="0" smtClean="0">
                <a:latin typeface="Arial" panose="020B0604020202020204" pitchFamily="34" charset="0"/>
              </a:rPr>
              <a:t> del </a:t>
            </a:r>
            <a:r>
              <a:rPr lang="en-GB" sz="2400" dirty="0" err="1" smtClean="0">
                <a:latin typeface="Arial" panose="020B0604020202020204" pitchFamily="34" charset="0"/>
              </a:rPr>
              <a:t>nuevo</a:t>
            </a:r>
            <a:r>
              <a:rPr lang="en-GB" sz="2400" dirty="0" smtClean="0">
                <a:latin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</a:rPr>
              <a:t>programa</a:t>
            </a:r>
            <a:r>
              <a:rPr lang="en-GB" sz="2400" dirty="0" smtClean="0">
                <a:latin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</a:rPr>
              <a:t>P</a:t>
            </a:r>
            <a:r>
              <a:rPr lang="en-GB" sz="2400" dirty="0" err="1" smtClean="0">
                <a:latin typeface="Arial" panose="020B0604020202020204" pitchFamily="34" charset="0"/>
              </a:rPr>
              <a:t>sicoprofilaxis</a:t>
            </a:r>
            <a:r>
              <a:rPr lang="en-GB" sz="2400" dirty="0" smtClean="0">
                <a:latin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</a:rPr>
              <a:t>obstétrica</a:t>
            </a:r>
            <a:r>
              <a:rPr lang="en-GB" sz="2400" dirty="0" smtClean="0">
                <a:latin typeface="Arial" panose="020B0604020202020204" pitchFamily="34" charset="0"/>
              </a:rPr>
              <a:t>. 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109138" y="1056067"/>
            <a:ext cx="4159876" cy="70788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LIMITACIONES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54591" y="1931831"/>
            <a:ext cx="4468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del padre.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Dificultades en la preparación de la mujer.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0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45"/>
    </mc:Choice>
    <mc:Fallback>
      <p:transition spd="slow" advTm="42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842</Words>
  <Application>Microsoft Office PowerPoint</Application>
  <PresentationFormat>Panorámica</PresentationFormat>
  <Paragraphs>208</Paragraphs>
  <Slides>9</Slides>
  <Notes>1</Notes>
  <HiddenSlides>0</HiddenSlides>
  <MMClips>9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AGaramondPro-Italic</vt:lpstr>
      <vt:lpstr>AGaramondPro-Regular</vt:lpstr>
      <vt:lpstr>Arial</vt:lpstr>
      <vt:lpstr>Calibri</vt:lpstr>
      <vt:lpstr>Calibri Light</vt:lpstr>
      <vt:lpstr>Times New Roman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Nany</dc:creator>
  <cp:lastModifiedBy>Rolando</cp:lastModifiedBy>
  <cp:revision>248</cp:revision>
  <dcterms:modified xsi:type="dcterms:W3CDTF">2024-02-12T00:37:36Z</dcterms:modified>
</cp:coreProperties>
</file>