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0" r:id="rId3"/>
    <p:sldId id="261" r:id="rId4"/>
    <p:sldId id="259" r:id="rId5"/>
    <p:sldId id="262" r:id="rId6"/>
    <p:sldId id="264" r:id="rId7"/>
    <p:sldId id="265" r:id="rId8"/>
    <p:sldId id="266" r:id="rId9"/>
    <p:sldId id="267" r:id="rId10"/>
    <p:sldId id="268" r:id="rId1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C67E43-4DC8-4627-B7EB-60E93CC3CDC9}" type="datetimeFigureOut">
              <a:rPr lang="es-ES" smtClean="0"/>
              <a:pPr/>
              <a:t>01/03/2023</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AA3ABF-C169-4F7A-97CA-04B1DF32FA2B}"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0EAA3ABF-C169-4F7A-97CA-04B1DF32FA2B}" type="slidenum">
              <a:rPr lang="es-ES" smtClean="0"/>
              <a:pPr/>
              <a:t>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CF54FEEA-A148-4F00-BD05-55B7227AED60}" type="datetimeFigureOut">
              <a:rPr lang="es-ES" smtClean="0"/>
              <a:pPr/>
              <a:t>01/03/2023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4AA8A4D-E48E-4406-9573-5F91072AB19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54FEEA-A148-4F00-BD05-55B7227AED60}" type="datetimeFigureOut">
              <a:rPr lang="es-ES" smtClean="0"/>
              <a:pPr/>
              <a:t>01/03/2023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AA8A4D-E48E-4406-9573-5F91072AB19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1.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1.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1.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1.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85800" y="500043"/>
            <a:ext cx="7772400" cy="3100408"/>
          </a:xfrm>
        </p:spPr>
        <p:txBody>
          <a:bodyPr>
            <a:normAutofit fontScale="90000"/>
          </a:bodyPr>
          <a:lstStyle/>
          <a:p>
            <a:r>
              <a:rPr lang="ca-ES" sz="1800" b="1" dirty="0">
                <a:latin typeface="Arial" pitchFamily="34" charset="0"/>
                <a:cs typeface="Arial" pitchFamily="34" charset="0"/>
              </a:rPr>
              <a:t>GENERA E INNOVA 2023</a:t>
            </a:r>
            <a:br>
              <a:rPr lang="ca-ES" sz="1800" b="1" dirty="0">
                <a:latin typeface="Arial" pitchFamily="34" charset="0"/>
                <a:cs typeface="Arial" pitchFamily="34" charset="0"/>
              </a:rPr>
            </a:br>
            <a:br>
              <a:rPr lang="ca-ES" sz="1800" b="1" dirty="0">
                <a:latin typeface="Arial" pitchFamily="34" charset="0"/>
                <a:cs typeface="Arial" pitchFamily="34" charset="0"/>
              </a:rPr>
            </a:br>
            <a:r>
              <a:rPr lang="ca-ES" sz="1300" b="1" dirty="0">
                <a:latin typeface="Arial" pitchFamily="34" charset="0"/>
                <a:cs typeface="Arial" pitchFamily="34" charset="0"/>
              </a:rPr>
              <a:t>UNIVERSIDAD DE CIENCIAS MEDICAS DE MATANZAS</a:t>
            </a:r>
            <a:br>
              <a:rPr lang="ca-ES" sz="1800" b="1" dirty="0">
                <a:latin typeface="Arial" pitchFamily="34" charset="0"/>
                <a:cs typeface="Arial" pitchFamily="34" charset="0"/>
              </a:rPr>
            </a:br>
            <a:br>
              <a:rPr lang="es-ES" sz="2000" dirty="0">
                <a:latin typeface="Arial" pitchFamily="34" charset="0"/>
                <a:cs typeface="Arial" pitchFamily="34" charset="0"/>
              </a:rPr>
            </a:br>
            <a:r>
              <a:rPr lang="ca-ES" sz="1800" i="1" dirty="0">
                <a:latin typeface="Arial" pitchFamily="34" charset="0"/>
                <a:cs typeface="Arial" pitchFamily="34" charset="0"/>
              </a:rPr>
              <a:t> </a:t>
            </a:r>
            <a:br>
              <a:rPr lang="ca-ES" sz="2000" b="1" dirty="0">
                <a:latin typeface="Arial" pitchFamily="34" charset="0"/>
                <a:cs typeface="Arial" pitchFamily="34" charset="0"/>
              </a:rPr>
            </a:br>
            <a:br>
              <a:rPr lang="ca-ES" sz="2000" b="1" dirty="0">
                <a:latin typeface="Arial" pitchFamily="34" charset="0"/>
                <a:cs typeface="Arial" pitchFamily="34" charset="0"/>
              </a:rPr>
            </a:br>
            <a:br>
              <a:rPr lang="es-ES" sz="2000" dirty="0">
                <a:latin typeface="Arial" pitchFamily="34" charset="0"/>
                <a:cs typeface="Arial" pitchFamily="34" charset="0"/>
              </a:rPr>
            </a:br>
            <a:r>
              <a:rPr lang="ca-ES" sz="2000" b="1" dirty="0">
                <a:solidFill>
                  <a:srgbClr val="FF0000"/>
                </a:solidFill>
                <a:latin typeface="Arial Black" pitchFamily="34" charset="0"/>
                <a:cs typeface="Arial" pitchFamily="34" charset="0"/>
              </a:rPr>
              <a:t>APENDICECTOMÍA LAPAROSCÓPICA  MEDIANTE  PUERTO ÚNICO TRANSUMBILICAL CON EQUIPAMIENTO CONVENCIONAL.</a:t>
            </a:r>
            <a:br>
              <a:rPr lang="es-ES" dirty="0">
                <a:latin typeface="Arial Black" pitchFamily="34" charset="0"/>
              </a:rPr>
            </a:br>
            <a:endParaRPr lang="es-ES" dirty="0">
              <a:latin typeface="Arial Black" pitchFamily="34" charset="0"/>
            </a:endParaRPr>
          </a:p>
        </p:txBody>
      </p:sp>
      <p:sp>
        <p:nvSpPr>
          <p:cNvPr id="5" name="4 Subtítulo"/>
          <p:cNvSpPr>
            <a:spLocks noGrp="1"/>
          </p:cNvSpPr>
          <p:nvPr>
            <p:ph type="subTitle" idx="1"/>
          </p:nvPr>
        </p:nvSpPr>
        <p:spPr>
          <a:xfrm>
            <a:off x="642910" y="3571876"/>
            <a:ext cx="7715304" cy="2357454"/>
          </a:xfrm>
        </p:spPr>
        <p:txBody>
          <a:bodyPr>
            <a:normAutofit fontScale="92500"/>
          </a:bodyPr>
          <a:lstStyle/>
          <a:p>
            <a:r>
              <a:rPr lang="ca-ES" dirty="0">
                <a:solidFill>
                  <a:schemeClr val="tx1"/>
                </a:solidFill>
                <a:latin typeface="Arial Black" pitchFamily="34" charset="0"/>
              </a:rPr>
              <a:t>Autor</a:t>
            </a:r>
            <a:endParaRPr lang="es-ES" dirty="0">
              <a:solidFill>
                <a:schemeClr val="tx1"/>
              </a:solidFill>
              <a:latin typeface="Arial Black" pitchFamily="34" charset="0"/>
            </a:endParaRPr>
          </a:p>
          <a:p>
            <a:r>
              <a:rPr lang="ca-ES" dirty="0">
                <a:solidFill>
                  <a:schemeClr val="tx1"/>
                </a:solidFill>
                <a:latin typeface="Arial" pitchFamily="34" charset="0"/>
                <a:cs typeface="Arial" pitchFamily="34" charset="0"/>
              </a:rPr>
              <a:t>M. Sc. Dr. Yadiel Esteban Monet Fernández.</a:t>
            </a:r>
            <a:endParaRPr lang="es-ES" dirty="0">
              <a:solidFill>
                <a:schemeClr val="tx1"/>
              </a:solidFill>
              <a:latin typeface="Arial" pitchFamily="34" charset="0"/>
              <a:cs typeface="Arial" pitchFamily="34" charset="0"/>
            </a:endParaRPr>
          </a:p>
          <a:p>
            <a:endParaRPr lang="ca-ES" dirty="0">
              <a:solidFill>
                <a:schemeClr val="tx1"/>
              </a:solidFill>
              <a:latin typeface="Arial" pitchFamily="34" charset="0"/>
              <a:cs typeface="Arial" pitchFamily="34" charset="0"/>
            </a:endParaRPr>
          </a:p>
          <a:p>
            <a:r>
              <a:rPr lang="ca-ES" sz="2200" dirty="0" err="1">
                <a:solidFill>
                  <a:schemeClr val="tx1"/>
                </a:solidFill>
                <a:latin typeface="Arial" pitchFamily="34" charset="0"/>
                <a:cs typeface="Arial" pitchFamily="34" charset="0"/>
              </a:rPr>
              <a:t>Matanzas</a:t>
            </a:r>
            <a:r>
              <a:rPr lang="ca-ES" sz="2200" dirty="0">
                <a:solidFill>
                  <a:schemeClr val="tx1"/>
                </a:solidFill>
                <a:latin typeface="Arial" pitchFamily="34" charset="0"/>
                <a:cs typeface="Arial" pitchFamily="34" charset="0"/>
              </a:rPr>
              <a:t>  </a:t>
            </a:r>
          </a:p>
          <a:p>
            <a:endParaRPr lang="ca-ES" dirty="0"/>
          </a:p>
          <a:p>
            <a:endParaRPr lang="es-ES" dirty="0"/>
          </a:p>
          <a:p>
            <a:endParaRPr lang="es-ES" dirty="0"/>
          </a:p>
        </p:txBody>
      </p:sp>
      <p:pic>
        <p:nvPicPr>
          <p:cNvPr id="3" name="Audio 2">
            <a:hlinkClick r:id="" action="ppaction://media"/>
            <a:extLst>
              <a:ext uri="{FF2B5EF4-FFF2-40B4-BE49-F238E27FC236}">
                <a16:creationId xmlns:a16="http://schemas.microsoft.com/office/drawing/2014/main" id="{60F499EC-102A-B7B0-32DA-954DC3D0E3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198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posición de imagen 4"/>
          <p:cNvPicPr>
            <a:picLocks noGrp="1" noChangeAspect="1"/>
          </p:cNvPicPr>
          <p:nvPr>
            <p:ph type="pic" idx="1"/>
          </p:nvPr>
        </p:nvPicPr>
        <p:blipFill>
          <a:blip r:embed="rId4">
            <a:extLst>
              <a:ext uri="{28A0092B-C50C-407E-A947-70E740481C1C}">
                <a14:useLocalDpi xmlns:a14="http://schemas.microsoft.com/office/drawing/2010/main" val="0"/>
              </a:ext>
            </a:extLst>
          </a:blip>
          <a:srcRect l="16779" r="16779"/>
          <a:stretch>
            <a:fillRect/>
          </a:stretch>
        </p:blipFill>
        <p:spPr>
          <a:xfrm>
            <a:off x="96012" y="0"/>
            <a:ext cx="8394192" cy="6226810"/>
          </a:xfrm>
        </p:spPr>
      </p:pic>
      <p:sp>
        <p:nvSpPr>
          <p:cNvPr id="4" name="Marcador de texto 3"/>
          <p:cNvSpPr>
            <a:spLocks noGrp="1"/>
          </p:cNvSpPr>
          <p:nvPr>
            <p:ph type="body" sz="half" idx="2"/>
          </p:nvPr>
        </p:nvSpPr>
        <p:spPr>
          <a:xfrm>
            <a:off x="5390388" y="228600"/>
            <a:ext cx="3099816" cy="1810512"/>
          </a:xfrm>
        </p:spPr>
        <p:txBody>
          <a:bodyPr>
            <a:normAutofit/>
          </a:bodyPr>
          <a:lstStyle/>
          <a:p>
            <a:r>
              <a:rPr lang="es-ES" sz="1800" i="1" dirty="0">
                <a:solidFill>
                  <a:schemeClr val="bg1"/>
                </a:solidFill>
                <a:latin typeface="Arial" panose="020B0604020202020204" pitchFamily="34" charset="0"/>
                <a:cs typeface="Arial" panose="020B0604020202020204" pitchFamily="34" charset="0"/>
              </a:rPr>
              <a:t>“SI BUSCAS RESULTADOS DISTINTOS NO HAGAS SIEMPRE LO MISMO”</a:t>
            </a:r>
          </a:p>
        </p:txBody>
      </p:sp>
      <p:pic>
        <p:nvPicPr>
          <p:cNvPr id="3" name="Audio 2">
            <a:hlinkClick r:id="" action="ppaction://media"/>
            <a:extLst>
              <a:ext uri="{FF2B5EF4-FFF2-40B4-BE49-F238E27FC236}">
                <a16:creationId xmlns:a16="http://schemas.microsoft.com/office/drawing/2014/main" id="{44B66AFD-20ED-96C0-9FD4-E15392C8A7D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889334969"/>
      </p:ext>
    </p:extLst>
  </p:cSld>
  <p:clrMapOvr>
    <a:masterClrMapping/>
  </p:clrMapOvr>
  <mc:AlternateContent xmlns:mc="http://schemas.openxmlformats.org/markup-compatibility/2006">
    <mc:Choice xmlns:p14="http://schemas.microsoft.com/office/powerpoint/2010/main" Requires="p14">
      <p:transition spd="slow" p14:dur="2000" advTm="3064"/>
    </mc:Choice>
    <mc:Fallback>
      <p:transition spd="slow" advTm="30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texto"/>
          <p:cNvSpPr>
            <a:spLocks noGrp="1"/>
          </p:cNvSpPr>
          <p:nvPr>
            <p:ph type="body" idx="1"/>
          </p:nvPr>
        </p:nvSpPr>
        <p:spPr>
          <a:xfrm>
            <a:off x="500034" y="500042"/>
            <a:ext cx="7772400" cy="5072098"/>
          </a:xfrm>
        </p:spPr>
        <p:txBody>
          <a:bodyPr>
            <a:normAutofit/>
          </a:bodyPr>
          <a:lstStyle/>
          <a:p>
            <a:pPr algn="just"/>
            <a:r>
              <a:rPr lang="es-ES" sz="2800" dirty="0">
                <a:solidFill>
                  <a:schemeClr val="tx1"/>
                </a:solidFill>
                <a:latin typeface="Arial" pitchFamily="34" charset="0"/>
                <a:cs typeface="Arial" pitchFamily="34" charset="0"/>
              </a:rPr>
              <a:t>Minimizar el acceso al área quirúrgica, para con ello disminuir la agresión a la biología del paciente, ha sido una preocupación y una ambición permanente del cirujano.</a:t>
            </a:r>
          </a:p>
          <a:p>
            <a:pPr algn="just"/>
            <a:endParaRPr lang="es-ES" dirty="0">
              <a:solidFill>
                <a:schemeClr val="tx1"/>
              </a:solidFill>
              <a:latin typeface="Arial" pitchFamily="34" charset="0"/>
              <a:cs typeface="Arial" pitchFamily="34" charset="0"/>
            </a:endParaRPr>
          </a:p>
          <a:p>
            <a:pPr algn="just"/>
            <a:r>
              <a:rPr lang="es-ES" sz="2800" dirty="0">
                <a:solidFill>
                  <a:schemeClr val="tx1"/>
                </a:solidFill>
                <a:latin typeface="Arial" pitchFamily="34" charset="0"/>
                <a:cs typeface="Arial" pitchFamily="34" charset="0"/>
              </a:rPr>
              <a:t>En la década de los años ochenta (siglo XX), favorecido por el impetuoso desarrollo de la tecnología del video y la transmisión de imágenes, se generalizó y desarrolló en todo su esplendor el paradigma de la cirugía mínimamente invasiva.</a:t>
            </a:r>
          </a:p>
          <a:p>
            <a:endParaRPr lang="es-ES" dirty="0">
              <a:solidFill>
                <a:schemeClr val="tx1"/>
              </a:solidFill>
              <a:latin typeface="Arial" pitchFamily="34" charset="0"/>
              <a:cs typeface="Arial" pitchFamily="34" charset="0"/>
            </a:endParaRPr>
          </a:p>
        </p:txBody>
      </p:sp>
      <p:sp>
        <p:nvSpPr>
          <p:cNvPr id="21505" name="Rectangle 1"/>
          <p:cNvSpPr>
            <a:spLocks noChangeArrowheads="1"/>
          </p:cNvSpPr>
          <p:nvPr/>
        </p:nvSpPr>
        <p:spPr bwMode="auto">
          <a:xfrm>
            <a:off x="714348" y="5857892"/>
            <a:ext cx="764386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Barreras</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Gonz</a:t>
            </a:r>
            <a:r>
              <a:rPr kumimoji="0" lang="ca-ES" sz="1200" b="0" i="1" u="none" strike="noStrike" cap="none" normalizeH="0" baseline="0" dirty="0">
                <a:ln>
                  <a:noFill/>
                </a:ln>
                <a:solidFill>
                  <a:schemeClr val="tx2"/>
                </a:solidFill>
                <a:effectLst/>
                <a:latin typeface="Calibri"/>
                <a:ea typeface="Times New Roman" pitchFamily="18" charset="0"/>
                <a:cs typeface="Arial" pitchFamily="34" charset="0"/>
              </a:rPr>
              <a:t>á</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lez Javier Ernesto. (2011).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Validaci</a:t>
            </a:r>
            <a:r>
              <a:rPr kumimoji="0" lang="ca-ES" sz="1200" b="0" i="1" u="none" strike="noStrike" cap="none" normalizeH="0" baseline="0" dirty="0" err="1">
                <a:ln>
                  <a:noFill/>
                </a:ln>
                <a:solidFill>
                  <a:schemeClr val="tx2"/>
                </a:solidFill>
                <a:effectLst/>
                <a:latin typeface="Calibri"/>
                <a:ea typeface="Times New Roman" pitchFamily="18" charset="0"/>
                <a:cs typeface="Arial" pitchFamily="34" charset="0"/>
              </a:rPr>
              <a:t>ó</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n</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de la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histerectom</a:t>
            </a:r>
            <a:r>
              <a:rPr kumimoji="0" lang="ca-ES" sz="1200" b="0" i="1" u="none" strike="noStrike" cap="none" normalizeH="0" baseline="0" dirty="0" err="1">
                <a:ln>
                  <a:noFill/>
                </a:ln>
                <a:solidFill>
                  <a:schemeClr val="tx2"/>
                </a:solidFill>
                <a:effectLst/>
                <a:latin typeface="Calibri"/>
                <a:ea typeface="Times New Roman" pitchFamily="18" charset="0"/>
                <a:cs typeface="Arial" pitchFamily="34" charset="0"/>
              </a:rPr>
              <a:t>í</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a</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laparosc</a:t>
            </a:r>
            <a:r>
              <a:rPr kumimoji="0" lang="ca-ES" sz="1200" b="0" i="1" u="none" strike="noStrike" cap="none" normalizeH="0" baseline="0" dirty="0">
                <a:ln>
                  <a:noFill/>
                </a:ln>
                <a:solidFill>
                  <a:schemeClr val="tx2"/>
                </a:solidFill>
                <a:effectLst/>
                <a:latin typeface="Calibri"/>
                <a:ea typeface="Times New Roman" pitchFamily="18" charset="0"/>
                <a:cs typeface="Arial" pitchFamily="34" charset="0"/>
              </a:rPr>
              <a:t>ó</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pica por un solo puerto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quir</a:t>
            </a:r>
            <a:r>
              <a:rPr kumimoji="0" lang="ca-ES" sz="1200" b="0" i="1" u="none" strike="noStrike" cap="none" normalizeH="0" baseline="0" dirty="0" err="1">
                <a:ln>
                  <a:noFill/>
                </a:ln>
                <a:solidFill>
                  <a:schemeClr val="tx2"/>
                </a:solidFill>
                <a:effectLst/>
                <a:latin typeface="Calibri"/>
                <a:ea typeface="Times New Roman" pitchFamily="18" charset="0"/>
                <a:cs typeface="Arial" pitchFamily="34" charset="0"/>
              </a:rPr>
              <a:t>ú</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rgico</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como una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nueva</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t</a:t>
            </a:r>
            <a:r>
              <a:rPr kumimoji="0" lang="ca-ES" sz="1200" b="0" i="1" u="none" strike="noStrike" cap="none" normalizeH="0" baseline="0" dirty="0" err="1">
                <a:ln>
                  <a:noFill/>
                </a:ln>
                <a:solidFill>
                  <a:schemeClr val="tx2"/>
                </a:solidFill>
                <a:effectLst/>
                <a:latin typeface="Calibri"/>
                <a:ea typeface="Times New Roman" pitchFamily="18" charset="0"/>
                <a:cs typeface="Arial" pitchFamily="34" charset="0"/>
              </a:rPr>
              <a:t>é</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cnica</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en Cuba. Revista cubana de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cirugia</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 525-533.</a:t>
            </a:r>
            <a:endParaRPr kumimoji="0" lang="ca-ES" sz="1800" b="0" i="1" u="none" strike="noStrike" cap="none" normalizeH="0" baseline="0" dirty="0">
              <a:ln>
                <a:noFill/>
              </a:ln>
              <a:solidFill>
                <a:schemeClr val="tx2"/>
              </a:solidFill>
              <a:effectLst/>
              <a:latin typeface="Arial" pitchFamily="34" charset="0"/>
              <a:cs typeface="Arial" pitchFamily="34" charset="0"/>
            </a:endParaRPr>
          </a:p>
        </p:txBody>
      </p:sp>
      <p:pic>
        <p:nvPicPr>
          <p:cNvPr id="3" name="Audio 2">
            <a:hlinkClick r:id="" action="ppaction://media"/>
            <a:extLst>
              <a:ext uri="{FF2B5EF4-FFF2-40B4-BE49-F238E27FC236}">
                <a16:creationId xmlns:a16="http://schemas.microsoft.com/office/drawing/2014/main" id="{09C6777A-0CF6-A2CA-1CFB-43E3094DA68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p:transition advTm="3064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ES" dirty="0"/>
              <a:t> </a:t>
            </a:r>
          </a:p>
        </p:txBody>
      </p:sp>
      <p:sp>
        <p:nvSpPr>
          <p:cNvPr id="3" name="2 Marcador de contenido"/>
          <p:cNvSpPr>
            <a:spLocks noGrp="1"/>
          </p:cNvSpPr>
          <p:nvPr>
            <p:ph sz="half" idx="1"/>
          </p:nvPr>
        </p:nvSpPr>
        <p:spPr/>
        <p:txBody>
          <a:bodyPr/>
          <a:lstStyle/>
          <a:p>
            <a:pPr>
              <a:buNone/>
            </a:pPr>
            <a:r>
              <a:rPr lang="ca-ES" dirty="0"/>
              <a:t>    El </a:t>
            </a:r>
            <a:r>
              <a:rPr lang="ca-ES" dirty="0" err="1"/>
              <a:t>desarrollo</a:t>
            </a:r>
            <a:r>
              <a:rPr lang="ca-ES" dirty="0"/>
              <a:t> de una </a:t>
            </a:r>
            <a:r>
              <a:rPr lang="ca-ES" dirty="0" err="1"/>
              <a:t>tecnología</a:t>
            </a:r>
            <a:r>
              <a:rPr lang="ca-ES" dirty="0"/>
              <a:t> más </a:t>
            </a:r>
            <a:r>
              <a:rPr lang="ca-ES" dirty="0" err="1"/>
              <a:t>avanzada</a:t>
            </a:r>
            <a:r>
              <a:rPr lang="ca-ES" dirty="0"/>
              <a:t> ha </a:t>
            </a:r>
            <a:r>
              <a:rPr lang="ca-ES" dirty="0" err="1"/>
              <a:t>permitido</a:t>
            </a:r>
            <a:r>
              <a:rPr lang="ca-ES" dirty="0"/>
              <a:t> una </a:t>
            </a:r>
            <a:r>
              <a:rPr lang="ca-ES" dirty="0" err="1"/>
              <a:t>mejor</a:t>
            </a:r>
            <a:r>
              <a:rPr lang="ca-ES" dirty="0"/>
              <a:t> alternativa a la cirugía con </a:t>
            </a:r>
            <a:r>
              <a:rPr lang="ca-ES" dirty="0" err="1"/>
              <a:t>incisiones</a:t>
            </a:r>
            <a:r>
              <a:rPr lang="ca-ES" dirty="0"/>
              <a:t> múltiples: el abordaje a través de una sola incisión. </a:t>
            </a:r>
            <a:endParaRPr lang="es-ES" dirty="0"/>
          </a:p>
        </p:txBody>
      </p:sp>
      <p:sp>
        <p:nvSpPr>
          <p:cNvPr id="6" name="5 Marcador de contenido"/>
          <p:cNvSpPr>
            <a:spLocks noGrp="1"/>
          </p:cNvSpPr>
          <p:nvPr>
            <p:ph sz="half" idx="2"/>
          </p:nvPr>
        </p:nvSpPr>
        <p:spPr/>
        <p:txBody>
          <a:bodyPr/>
          <a:lstStyle/>
          <a:p>
            <a:endParaRPr lang="es-ES"/>
          </a:p>
        </p:txBody>
      </p:sp>
      <p:pic>
        <p:nvPicPr>
          <p:cNvPr id="4" name="Marcador de posición de imagen 6"/>
          <p:cNvPicPr>
            <a:picLocks noChangeAspect="1"/>
          </p:cNvPicPr>
          <p:nvPr/>
        </p:nvPicPr>
        <p:blipFill>
          <a:blip r:embed="rId4">
            <a:extLst>
              <a:ext uri="{28A0092B-C50C-407E-A947-70E740481C1C}">
                <a14:useLocalDpi xmlns:a14="http://schemas.microsoft.com/office/drawing/2010/main" val="0"/>
              </a:ext>
            </a:extLst>
          </a:blip>
          <a:srcRect t="11389" b="11389"/>
          <a:stretch>
            <a:fillRect/>
          </a:stretch>
        </p:blipFill>
        <p:spPr>
          <a:xfrm>
            <a:off x="4643438" y="2726776"/>
            <a:ext cx="4500562" cy="2916802"/>
          </a:xfrm>
          <a:prstGeom prst="rect">
            <a:avLst/>
          </a:prstGeom>
        </p:spPr>
      </p:pic>
      <p:sp>
        <p:nvSpPr>
          <p:cNvPr id="20481" name="Rectangle 1"/>
          <p:cNvSpPr>
            <a:spLocks noChangeArrowheads="1"/>
          </p:cNvSpPr>
          <p:nvPr/>
        </p:nvSpPr>
        <p:spPr bwMode="auto">
          <a:xfrm>
            <a:off x="357158" y="6072206"/>
            <a:ext cx="4825873"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Hong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Mk</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(2017).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Appication</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Method</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in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laparoscopic</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surgery</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JSLS </a:t>
            </a:r>
            <a:r>
              <a:rPr kumimoji="0" lang="ca-ES" sz="1200" b="0" i="0" u="none" strike="noStrike" cap="none" normalizeH="0" baseline="0" dirty="0">
                <a:ln>
                  <a:noFill/>
                </a:ln>
                <a:solidFill>
                  <a:schemeClr val="tx1"/>
                </a:solidFill>
                <a:effectLst/>
                <a:latin typeface="Arial" pitchFamily="34" charset="0"/>
                <a:ea typeface="Times New Roman" pitchFamily="18" charset="0"/>
                <a:cs typeface="Arial" pitchFamily="34" charset="0"/>
              </a:rPr>
              <a:t>.</a:t>
            </a:r>
            <a:endParaRPr kumimoji="0" lang="ca-ES" sz="1800" b="0" i="0" u="none" strike="noStrike" cap="none" normalizeH="0" baseline="0" dirty="0">
              <a:ln>
                <a:noFill/>
              </a:ln>
              <a:solidFill>
                <a:schemeClr val="tx1"/>
              </a:solidFill>
              <a:effectLst/>
              <a:latin typeface="Arial" pitchFamily="34" charset="0"/>
              <a:cs typeface="Arial" pitchFamily="34" charset="0"/>
            </a:endParaRPr>
          </a:p>
        </p:txBody>
      </p:sp>
      <p:pic>
        <p:nvPicPr>
          <p:cNvPr id="7" name="Audio 6">
            <a:hlinkClick r:id="" action="ppaction://media"/>
            <a:extLst>
              <a:ext uri="{FF2B5EF4-FFF2-40B4-BE49-F238E27FC236}">
                <a16:creationId xmlns:a16="http://schemas.microsoft.com/office/drawing/2014/main" id="{A85B2DFD-4926-B11E-31A8-3B80EE876FD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4100"/>
    </mc:Choice>
    <mc:Fallback>
      <p:transition spd="slow" advTm="141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43306" y="2500306"/>
            <a:ext cx="3008313" cy="1162050"/>
          </a:xfrm>
        </p:spPr>
        <p:txBody>
          <a:bodyPr>
            <a:normAutofit/>
          </a:bodyPr>
          <a:lstStyle/>
          <a:p>
            <a:r>
              <a:rPr lang="es-ES" sz="2800" dirty="0">
                <a:latin typeface="Arial" pitchFamily="34" charset="0"/>
                <a:cs typeface="Arial" pitchFamily="34" charset="0"/>
              </a:rPr>
              <a:t>OBJETIVO</a:t>
            </a:r>
          </a:p>
        </p:txBody>
      </p:sp>
      <p:sp>
        <p:nvSpPr>
          <p:cNvPr id="3" name="2 Marcador de contenido"/>
          <p:cNvSpPr>
            <a:spLocks noGrp="1"/>
          </p:cNvSpPr>
          <p:nvPr>
            <p:ph idx="1"/>
          </p:nvPr>
        </p:nvSpPr>
        <p:spPr>
          <a:xfrm>
            <a:off x="428596" y="4071942"/>
            <a:ext cx="8358246" cy="1554155"/>
          </a:xfrm>
        </p:spPr>
        <p:txBody>
          <a:bodyPr>
            <a:normAutofit lnSpcReduction="10000"/>
          </a:bodyPr>
          <a:lstStyle/>
          <a:p>
            <a:pPr algn="just"/>
            <a:r>
              <a:rPr lang="ca-ES" dirty="0">
                <a:latin typeface="Arial" pitchFamily="34" charset="0"/>
                <a:cs typeface="Arial" pitchFamily="34" charset="0"/>
              </a:rPr>
              <a:t>Implementar la cirugía por puerto único en la apendicitis aguda con equipamiento convencional laparoscópico. </a:t>
            </a:r>
            <a:endParaRPr lang="es-ES" dirty="0">
              <a:latin typeface="Arial" pitchFamily="34" charset="0"/>
              <a:cs typeface="Arial" pitchFamily="34" charset="0"/>
            </a:endParaRPr>
          </a:p>
          <a:p>
            <a:pPr algn="just"/>
            <a:endParaRPr lang="es-ES" dirty="0"/>
          </a:p>
        </p:txBody>
      </p:sp>
      <p:sp>
        <p:nvSpPr>
          <p:cNvPr id="4" name="3 Marcador de texto"/>
          <p:cNvSpPr>
            <a:spLocks noGrp="1"/>
          </p:cNvSpPr>
          <p:nvPr>
            <p:ph type="body" sz="half" idx="2"/>
          </p:nvPr>
        </p:nvSpPr>
        <p:spPr>
          <a:xfrm>
            <a:off x="571472" y="714356"/>
            <a:ext cx="7758138" cy="2351090"/>
          </a:xfrm>
        </p:spPr>
        <p:txBody>
          <a:bodyPr>
            <a:normAutofit/>
          </a:bodyPr>
          <a:lstStyle/>
          <a:p>
            <a:pPr algn="just" fontAlgn="base"/>
            <a:r>
              <a:rPr lang="ca-ES" sz="1600" dirty="0">
                <a:latin typeface="Arial" pitchFamily="34" charset="0"/>
                <a:cs typeface="Arial" pitchFamily="34" charset="0"/>
              </a:rPr>
              <a:t>Como </a:t>
            </a:r>
            <a:r>
              <a:rPr lang="ca-ES" sz="1600" dirty="0" err="1">
                <a:latin typeface="Arial" pitchFamily="34" charset="0"/>
                <a:cs typeface="Arial" pitchFamily="34" charset="0"/>
              </a:rPr>
              <a:t>toda</a:t>
            </a:r>
            <a:r>
              <a:rPr lang="ca-ES" sz="1600" dirty="0">
                <a:latin typeface="Arial" pitchFamily="34" charset="0"/>
                <a:cs typeface="Arial" pitchFamily="34" charset="0"/>
              </a:rPr>
              <a:t> </a:t>
            </a:r>
            <a:r>
              <a:rPr lang="ca-ES" sz="1600" dirty="0" err="1">
                <a:latin typeface="Arial" pitchFamily="34" charset="0"/>
                <a:cs typeface="Arial" pitchFamily="34" charset="0"/>
              </a:rPr>
              <a:t>técnica</a:t>
            </a:r>
            <a:r>
              <a:rPr lang="ca-ES" sz="1600" dirty="0">
                <a:latin typeface="Arial" pitchFamily="34" charset="0"/>
                <a:cs typeface="Arial" pitchFamily="34" charset="0"/>
              </a:rPr>
              <a:t> </a:t>
            </a:r>
            <a:r>
              <a:rPr lang="ca-ES" sz="1600" dirty="0" err="1">
                <a:latin typeface="Arial" pitchFamily="34" charset="0"/>
                <a:cs typeface="Arial" pitchFamily="34" charset="0"/>
              </a:rPr>
              <a:t>nueva</a:t>
            </a:r>
            <a:r>
              <a:rPr lang="ca-ES" sz="1600" dirty="0">
                <a:latin typeface="Arial" pitchFamily="34" charset="0"/>
                <a:cs typeface="Arial" pitchFamily="34" charset="0"/>
              </a:rPr>
              <a:t>, </a:t>
            </a:r>
            <a:r>
              <a:rPr lang="ca-ES" sz="1600" dirty="0" err="1">
                <a:latin typeface="Arial" pitchFamily="34" charset="0"/>
                <a:cs typeface="Arial" pitchFamily="34" charset="0"/>
              </a:rPr>
              <a:t>requiere</a:t>
            </a:r>
            <a:r>
              <a:rPr lang="ca-ES" sz="1600" dirty="0">
                <a:latin typeface="Arial" pitchFamily="34" charset="0"/>
                <a:cs typeface="Arial" pitchFamily="34" charset="0"/>
              </a:rPr>
              <a:t> un </a:t>
            </a:r>
            <a:r>
              <a:rPr lang="ca-ES" sz="1600" dirty="0" err="1">
                <a:latin typeface="Arial" pitchFamily="34" charset="0"/>
                <a:cs typeface="Arial" pitchFamily="34" charset="0"/>
              </a:rPr>
              <a:t>aprendizaje</a:t>
            </a:r>
            <a:r>
              <a:rPr lang="ca-ES" sz="1600" dirty="0">
                <a:latin typeface="Arial" pitchFamily="34" charset="0"/>
                <a:cs typeface="Arial" pitchFamily="34" charset="0"/>
              </a:rPr>
              <a:t> y </a:t>
            </a:r>
            <a:r>
              <a:rPr lang="ca-ES" sz="1600" dirty="0" err="1">
                <a:latin typeface="Arial" pitchFamily="34" charset="0"/>
                <a:cs typeface="Arial" pitchFamily="34" charset="0"/>
              </a:rPr>
              <a:t>desarrollo</a:t>
            </a:r>
            <a:r>
              <a:rPr lang="ca-ES" sz="1600" dirty="0">
                <a:latin typeface="Arial" pitchFamily="34" charset="0"/>
                <a:cs typeface="Arial" pitchFamily="34" charset="0"/>
              </a:rPr>
              <a:t> por </a:t>
            </a:r>
            <a:r>
              <a:rPr lang="ca-ES" sz="1600" dirty="0" err="1">
                <a:latin typeface="Arial" pitchFamily="34" charset="0"/>
                <a:cs typeface="Arial" pitchFamily="34" charset="0"/>
              </a:rPr>
              <a:t>parte</a:t>
            </a:r>
            <a:r>
              <a:rPr lang="ca-ES" sz="1600" dirty="0">
                <a:latin typeface="Arial" pitchFamily="34" charset="0"/>
                <a:cs typeface="Arial" pitchFamily="34" charset="0"/>
              </a:rPr>
              <a:t> del </a:t>
            </a:r>
            <a:r>
              <a:rPr lang="ca-ES" sz="1600" dirty="0" err="1">
                <a:latin typeface="Arial" pitchFamily="34" charset="0"/>
                <a:cs typeface="Arial" pitchFamily="34" charset="0"/>
              </a:rPr>
              <a:t>cirujano</a:t>
            </a:r>
            <a:r>
              <a:rPr lang="ca-ES" sz="1600" dirty="0">
                <a:latin typeface="Arial" pitchFamily="34" charset="0"/>
                <a:cs typeface="Arial" pitchFamily="34" charset="0"/>
              </a:rPr>
              <a:t>, </a:t>
            </a:r>
            <a:r>
              <a:rPr lang="ca-ES" sz="1600" dirty="0" err="1">
                <a:latin typeface="Arial" pitchFamily="34" charset="0"/>
                <a:cs typeface="Arial" pitchFamily="34" charset="0"/>
              </a:rPr>
              <a:t>aspecto</a:t>
            </a:r>
            <a:r>
              <a:rPr lang="ca-ES" sz="1600" dirty="0">
                <a:latin typeface="Arial" pitchFamily="34" charset="0"/>
                <a:cs typeface="Arial" pitchFamily="34" charset="0"/>
              </a:rPr>
              <a:t> que </a:t>
            </a:r>
            <a:r>
              <a:rPr lang="ca-ES" sz="1600" dirty="0" err="1">
                <a:latin typeface="Arial" pitchFamily="34" charset="0"/>
                <a:cs typeface="Arial" pitchFamily="34" charset="0"/>
              </a:rPr>
              <a:t>puede</a:t>
            </a:r>
            <a:r>
              <a:rPr lang="ca-ES" sz="1600" dirty="0">
                <a:latin typeface="Arial" pitchFamily="34" charset="0"/>
                <a:cs typeface="Arial" pitchFamily="34" charset="0"/>
              </a:rPr>
              <a:t> quedar “</a:t>
            </a:r>
            <a:r>
              <a:rPr lang="ca-ES" sz="1600" b="1" dirty="0" err="1">
                <a:latin typeface="Arial" pitchFamily="34" charset="0"/>
                <a:cs typeface="Arial" pitchFamily="34" charset="0"/>
              </a:rPr>
              <a:t>frenado</a:t>
            </a:r>
            <a:r>
              <a:rPr lang="ca-ES" sz="1600" dirty="0">
                <a:latin typeface="Arial" pitchFamily="34" charset="0"/>
                <a:cs typeface="Arial" pitchFamily="34" charset="0"/>
              </a:rPr>
              <a:t>” en el </a:t>
            </a:r>
            <a:r>
              <a:rPr lang="ca-ES" sz="1600" dirty="0" err="1">
                <a:latin typeface="Arial" pitchFamily="34" charset="0"/>
                <a:cs typeface="Arial" pitchFamily="34" charset="0"/>
              </a:rPr>
              <a:t>momento</a:t>
            </a:r>
            <a:r>
              <a:rPr lang="ca-ES" sz="1600" dirty="0">
                <a:latin typeface="Arial" pitchFamily="34" charset="0"/>
                <a:cs typeface="Arial" pitchFamily="34" charset="0"/>
              </a:rPr>
              <a:t> actual </a:t>
            </a:r>
            <a:r>
              <a:rPr lang="ca-ES" sz="1600" dirty="0" err="1">
                <a:latin typeface="Arial" pitchFamily="34" charset="0"/>
                <a:cs typeface="Arial" pitchFamily="34" charset="0"/>
              </a:rPr>
              <a:t>debido</a:t>
            </a:r>
            <a:r>
              <a:rPr lang="ca-ES" sz="1600" dirty="0">
                <a:latin typeface="Arial" pitchFamily="34" charset="0"/>
                <a:cs typeface="Arial" pitchFamily="34" charset="0"/>
              </a:rPr>
              <a:t> a la crisis </a:t>
            </a:r>
            <a:r>
              <a:rPr lang="ca-ES" sz="1600" dirty="0" err="1">
                <a:latin typeface="Arial" pitchFamily="34" charset="0"/>
                <a:cs typeface="Arial" pitchFamily="34" charset="0"/>
              </a:rPr>
              <a:t>socioeconómica</a:t>
            </a:r>
            <a:r>
              <a:rPr lang="ca-ES" sz="1600" dirty="0">
                <a:latin typeface="Arial" pitchFamily="34" charset="0"/>
                <a:cs typeface="Arial" pitchFamily="34" charset="0"/>
              </a:rPr>
              <a:t> en la que nos </a:t>
            </a:r>
            <a:r>
              <a:rPr lang="ca-ES" sz="1600" dirty="0" err="1">
                <a:latin typeface="Arial" pitchFamily="34" charset="0"/>
                <a:cs typeface="Arial" pitchFamily="34" charset="0"/>
              </a:rPr>
              <a:t>hallamos</a:t>
            </a:r>
            <a:r>
              <a:rPr lang="ca-ES" sz="1600" dirty="0">
                <a:latin typeface="Arial" pitchFamily="34" charset="0"/>
                <a:cs typeface="Arial" pitchFamily="34" charset="0"/>
              </a:rPr>
              <a:t> </a:t>
            </a:r>
            <a:r>
              <a:rPr lang="ca-ES" sz="1600" dirty="0" err="1">
                <a:latin typeface="Arial" pitchFamily="34" charset="0"/>
                <a:cs typeface="Arial" pitchFamily="34" charset="0"/>
              </a:rPr>
              <a:t>inmersos</a:t>
            </a:r>
            <a:r>
              <a:rPr lang="ca-ES" sz="1600" dirty="0">
                <a:latin typeface="Arial" pitchFamily="34" charset="0"/>
                <a:cs typeface="Arial" pitchFamily="34" charset="0"/>
              </a:rPr>
              <a:t>. Es entonces cuando el </a:t>
            </a:r>
            <a:r>
              <a:rPr lang="ca-ES" sz="1600" b="1" dirty="0" err="1">
                <a:solidFill>
                  <a:srgbClr val="FF0000"/>
                </a:solidFill>
                <a:latin typeface="Arial" pitchFamily="34" charset="0"/>
                <a:cs typeface="Arial" pitchFamily="34" charset="0"/>
              </a:rPr>
              <a:t>ingenio</a:t>
            </a:r>
            <a:r>
              <a:rPr lang="ca-ES" sz="1600" b="1" dirty="0">
                <a:solidFill>
                  <a:srgbClr val="FF0000"/>
                </a:solidFill>
                <a:latin typeface="Arial" pitchFamily="34" charset="0"/>
                <a:cs typeface="Arial" pitchFamily="34" charset="0"/>
              </a:rPr>
              <a:t> del </a:t>
            </a:r>
            <a:r>
              <a:rPr lang="ca-ES" sz="1600" b="1" dirty="0" err="1">
                <a:solidFill>
                  <a:srgbClr val="FF0000"/>
                </a:solidFill>
                <a:latin typeface="Arial" pitchFamily="34" charset="0"/>
                <a:cs typeface="Arial" pitchFamily="34" charset="0"/>
              </a:rPr>
              <a:t>cirujano</a:t>
            </a:r>
            <a:r>
              <a:rPr lang="ca-ES" sz="1600" b="1" dirty="0">
                <a:solidFill>
                  <a:srgbClr val="FF0000"/>
                </a:solidFill>
                <a:latin typeface="Arial" pitchFamily="34" charset="0"/>
                <a:cs typeface="Arial" pitchFamily="34" charset="0"/>
              </a:rPr>
              <a:t> </a:t>
            </a:r>
            <a:r>
              <a:rPr lang="ca-ES" sz="1600" dirty="0">
                <a:latin typeface="Arial" pitchFamily="34" charset="0"/>
                <a:cs typeface="Arial" pitchFamily="34" charset="0"/>
              </a:rPr>
              <a:t>se </a:t>
            </a:r>
            <a:r>
              <a:rPr lang="ca-ES" sz="1600" dirty="0" err="1">
                <a:latin typeface="Arial" pitchFamily="34" charset="0"/>
                <a:cs typeface="Arial" pitchFamily="34" charset="0"/>
              </a:rPr>
              <a:t>acentúa</a:t>
            </a:r>
            <a:r>
              <a:rPr lang="ca-ES" sz="1600" dirty="0">
                <a:latin typeface="Arial" pitchFamily="34" charset="0"/>
                <a:cs typeface="Arial" pitchFamily="34" charset="0"/>
              </a:rPr>
              <a:t> </a:t>
            </a:r>
            <a:r>
              <a:rPr lang="ca-ES" sz="1600" dirty="0" err="1">
                <a:latin typeface="Arial" pitchFamily="34" charset="0"/>
                <a:cs typeface="Arial" pitchFamily="34" charset="0"/>
              </a:rPr>
              <a:t>buscando</a:t>
            </a:r>
            <a:r>
              <a:rPr lang="ca-ES" sz="1600" dirty="0">
                <a:latin typeface="Arial" pitchFamily="34" charset="0"/>
                <a:cs typeface="Arial" pitchFamily="34" charset="0"/>
              </a:rPr>
              <a:t> soluciones e instrumental que </a:t>
            </a:r>
            <a:r>
              <a:rPr lang="ca-ES" sz="1600" dirty="0" err="1">
                <a:latin typeface="Arial" pitchFamily="34" charset="0"/>
                <a:cs typeface="Arial" pitchFamily="34" charset="0"/>
              </a:rPr>
              <a:t>le</a:t>
            </a:r>
            <a:r>
              <a:rPr lang="ca-ES" sz="1600" dirty="0">
                <a:latin typeface="Arial" pitchFamily="34" charset="0"/>
                <a:cs typeface="Arial" pitchFamily="34" charset="0"/>
              </a:rPr>
              <a:t> </a:t>
            </a:r>
            <a:r>
              <a:rPr lang="ca-ES" sz="1600" dirty="0" err="1">
                <a:latin typeface="Arial" pitchFamily="34" charset="0"/>
                <a:cs typeface="Arial" pitchFamily="34" charset="0"/>
              </a:rPr>
              <a:t>permita</a:t>
            </a:r>
            <a:r>
              <a:rPr lang="ca-ES" sz="1600" dirty="0">
                <a:latin typeface="Arial" pitchFamily="34" charset="0"/>
                <a:cs typeface="Arial" pitchFamily="34" charset="0"/>
              </a:rPr>
              <a:t> </a:t>
            </a:r>
            <a:r>
              <a:rPr lang="ca-ES" sz="1600" dirty="0" err="1">
                <a:latin typeface="Arial" pitchFamily="34" charset="0"/>
                <a:cs typeface="Arial" pitchFamily="34" charset="0"/>
              </a:rPr>
              <a:t>familiarizarse</a:t>
            </a:r>
            <a:r>
              <a:rPr lang="ca-ES" sz="1600" dirty="0">
                <a:latin typeface="Arial" pitchFamily="34" charset="0"/>
                <a:cs typeface="Arial" pitchFamily="34" charset="0"/>
              </a:rPr>
              <a:t> con esta vía de abordaje a la vez que </a:t>
            </a:r>
            <a:r>
              <a:rPr lang="ca-ES" sz="1600" dirty="0" err="1">
                <a:latin typeface="Arial" pitchFamily="34" charset="0"/>
                <a:cs typeface="Arial" pitchFamily="34" charset="0"/>
              </a:rPr>
              <a:t>ofrecer</a:t>
            </a:r>
            <a:r>
              <a:rPr lang="ca-ES" sz="1600" dirty="0">
                <a:latin typeface="Arial" pitchFamily="34" charset="0"/>
                <a:cs typeface="Arial" pitchFamily="34" charset="0"/>
              </a:rPr>
              <a:t> una </a:t>
            </a:r>
            <a:r>
              <a:rPr lang="ca-ES" sz="1600" dirty="0" err="1">
                <a:latin typeface="Arial" pitchFamily="34" charset="0"/>
                <a:cs typeface="Arial" pitchFamily="34" charset="0"/>
              </a:rPr>
              <a:t>técnica</a:t>
            </a:r>
            <a:r>
              <a:rPr lang="ca-ES" sz="1600" dirty="0">
                <a:latin typeface="Arial" pitchFamily="34" charset="0"/>
                <a:cs typeface="Arial" pitchFamily="34" charset="0"/>
              </a:rPr>
              <a:t> segura para el </a:t>
            </a:r>
            <a:r>
              <a:rPr lang="ca-ES" sz="1600" dirty="0" err="1">
                <a:latin typeface="Arial" pitchFamily="34" charset="0"/>
                <a:cs typeface="Arial" pitchFamily="34" charset="0"/>
              </a:rPr>
              <a:t>paciente</a:t>
            </a:r>
            <a:endParaRPr lang="es-ES" sz="1600" dirty="0">
              <a:latin typeface="Arial" pitchFamily="34" charset="0"/>
              <a:cs typeface="Arial" pitchFamily="34" charset="0"/>
            </a:endParaRPr>
          </a:p>
        </p:txBody>
      </p:sp>
      <p:sp>
        <p:nvSpPr>
          <p:cNvPr id="5121" name="Rectangle 1"/>
          <p:cNvSpPr>
            <a:spLocks noChangeArrowheads="1"/>
          </p:cNvSpPr>
          <p:nvPr/>
        </p:nvSpPr>
        <p:spPr bwMode="auto">
          <a:xfrm>
            <a:off x="214282" y="6143644"/>
            <a:ext cx="8715436" cy="457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Reoyo</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PJ</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(2017). Apendicectomia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laparoscopica</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por sistema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glove</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port: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nuetros</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primeros</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100 casos. Revista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chilena</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de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cirugia</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 467-471.</a:t>
            </a:r>
            <a:endParaRPr kumimoji="0" lang="ca-ES" sz="1800" b="0" i="1" u="none" strike="noStrike" cap="none" normalizeH="0" baseline="0" dirty="0">
              <a:ln>
                <a:noFill/>
              </a:ln>
              <a:solidFill>
                <a:schemeClr val="tx2"/>
              </a:solidFill>
              <a:effectLst/>
              <a:latin typeface="Arial" pitchFamily="34" charset="0"/>
              <a:cs typeface="Arial" pitchFamily="34" charset="0"/>
            </a:endParaRPr>
          </a:p>
        </p:txBody>
      </p:sp>
      <p:pic>
        <p:nvPicPr>
          <p:cNvPr id="6" name="Audio 5">
            <a:hlinkClick r:id="" action="ppaction://media"/>
            <a:extLst>
              <a:ext uri="{FF2B5EF4-FFF2-40B4-BE49-F238E27FC236}">
                <a16:creationId xmlns:a16="http://schemas.microsoft.com/office/drawing/2014/main" id="{6D21DB36-AC19-0A37-B848-B772424E8F4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4223"/>
    </mc:Choice>
    <mc:Fallback>
      <p:transition spd="slow" advTm="442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642910" y="500042"/>
            <a:ext cx="7772400" cy="2143140"/>
          </a:xfrm>
        </p:spPr>
        <p:txBody>
          <a:bodyPr>
            <a:noAutofit/>
          </a:bodyPr>
          <a:lstStyle/>
          <a:p>
            <a:pPr algn="just"/>
            <a:r>
              <a:rPr lang="ca-ES" sz="2400" dirty="0">
                <a:latin typeface="Arial" pitchFamily="34" charset="0"/>
                <a:cs typeface="Arial" pitchFamily="34" charset="0"/>
              </a:rPr>
              <a:t>La cirugía laparoscópica por puerto único está en su </a:t>
            </a:r>
            <a:r>
              <a:rPr lang="ca-ES" sz="2400" dirty="0" err="1">
                <a:latin typeface="Arial" pitchFamily="34" charset="0"/>
                <a:cs typeface="Arial" pitchFamily="34" charset="0"/>
              </a:rPr>
              <a:t>infancia</a:t>
            </a:r>
            <a:r>
              <a:rPr lang="ca-ES" sz="2400" dirty="0">
                <a:latin typeface="Arial" pitchFamily="34" charset="0"/>
                <a:cs typeface="Arial" pitchFamily="34" charset="0"/>
              </a:rPr>
              <a:t>, por lo </a:t>
            </a:r>
            <a:r>
              <a:rPr lang="ca-ES" sz="2400" dirty="0" err="1">
                <a:latin typeface="Arial" pitchFamily="34" charset="0"/>
                <a:cs typeface="Arial" pitchFamily="34" charset="0"/>
              </a:rPr>
              <a:t>tanto</a:t>
            </a:r>
            <a:r>
              <a:rPr lang="ca-ES" sz="2400" dirty="0">
                <a:latin typeface="Arial" pitchFamily="34" charset="0"/>
                <a:cs typeface="Arial" pitchFamily="34" charset="0"/>
              </a:rPr>
              <a:t>, el instrumental </a:t>
            </a:r>
            <a:r>
              <a:rPr lang="ca-ES" sz="2400" dirty="0" err="1">
                <a:latin typeface="Arial" pitchFamily="34" charset="0"/>
                <a:cs typeface="Arial" pitchFamily="34" charset="0"/>
              </a:rPr>
              <a:t>quirúrgico</a:t>
            </a:r>
            <a:r>
              <a:rPr lang="ca-ES" sz="2400" dirty="0">
                <a:latin typeface="Arial" pitchFamily="34" charset="0"/>
                <a:cs typeface="Arial" pitchFamily="34" charset="0"/>
              </a:rPr>
              <a:t> está en evolución. Ha de </a:t>
            </a:r>
            <a:r>
              <a:rPr lang="ca-ES" sz="2400" dirty="0" err="1">
                <a:latin typeface="Arial" pitchFamily="34" charset="0"/>
                <a:cs typeface="Arial" pitchFamily="34" charset="0"/>
              </a:rPr>
              <a:t>percatarse</a:t>
            </a:r>
            <a:r>
              <a:rPr lang="ca-ES" sz="2400" dirty="0">
                <a:latin typeface="Arial" pitchFamily="34" charset="0"/>
                <a:cs typeface="Arial" pitchFamily="34" charset="0"/>
              </a:rPr>
              <a:t> de que los </a:t>
            </a:r>
            <a:r>
              <a:rPr lang="ca-ES" sz="2400" dirty="0" err="1">
                <a:latin typeface="Arial" pitchFamily="34" charset="0"/>
                <a:cs typeface="Arial" pitchFamily="34" charset="0"/>
              </a:rPr>
              <a:t>instrumentos</a:t>
            </a:r>
            <a:r>
              <a:rPr lang="ca-ES" sz="2400" dirty="0">
                <a:latin typeface="Arial" pitchFamily="34" charset="0"/>
                <a:cs typeface="Arial" pitchFamily="34" charset="0"/>
              </a:rPr>
              <a:t> </a:t>
            </a:r>
            <a:r>
              <a:rPr lang="ca-ES" sz="2400" dirty="0" err="1">
                <a:latin typeface="Arial" pitchFamily="34" charset="0"/>
                <a:cs typeface="Arial" pitchFamily="34" charset="0"/>
              </a:rPr>
              <a:t>ideales</a:t>
            </a:r>
            <a:r>
              <a:rPr lang="ca-ES" sz="2400" dirty="0">
                <a:latin typeface="Arial" pitchFamily="34" charset="0"/>
                <a:cs typeface="Arial" pitchFamily="34" charset="0"/>
              </a:rPr>
              <a:t> para la cirugía por puerto único, los </a:t>
            </a:r>
            <a:r>
              <a:rPr lang="ca-ES" sz="2400" dirty="0" err="1">
                <a:latin typeface="Arial" pitchFamily="34" charset="0"/>
                <a:cs typeface="Arial" pitchFamily="34" charset="0"/>
              </a:rPr>
              <a:t>instrumentos</a:t>
            </a:r>
            <a:r>
              <a:rPr lang="ca-ES" sz="2400" dirty="0">
                <a:latin typeface="Arial" pitchFamily="34" charset="0"/>
                <a:cs typeface="Arial" pitchFamily="34" charset="0"/>
              </a:rPr>
              <a:t> </a:t>
            </a:r>
            <a:r>
              <a:rPr lang="ca-ES" sz="2400" dirty="0" err="1">
                <a:latin typeface="Arial" pitchFamily="34" charset="0"/>
                <a:cs typeface="Arial" pitchFamily="34" charset="0"/>
              </a:rPr>
              <a:t>descartables</a:t>
            </a:r>
            <a:r>
              <a:rPr lang="ca-ES" sz="2400" dirty="0">
                <a:latin typeface="Arial" pitchFamily="34" charset="0"/>
                <a:cs typeface="Arial" pitchFamily="34" charset="0"/>
              </a:rPr>
              <a:t>, </a:t>
            </a:r>
            <a:r>
              <a:rPr lang="ca-ES" sz="2400" dirty="0">
                <a:latin typeface="Arial Black" pitchFamily="34" charset="0"/>
                <a:cs typeface="Arial" pitchFamily="34" charset="0"/>
              </a:rPr>
              <a:t>son </a:t>
            </a:r>
            <a:r>
              <a:rPr lang="ca-ES" sz="2400" dirty="0" err="1">
                <a:latin typeface="Arial Black" pitchFamily="34" charset="0"/>
                <a:cs typeface="Arial" pitchFamily="34" charset="0"/>
              </a:rPr>
              <a:t>muy</a:t>
            </a:r>
            <a:r>
              <a:rPr lang="ca-ES" sz="2400" dirty="0">
                <a:latin typeface="Arial Black" pitchFamily="34" charset="0"/>
                <a:cs typeface="Arial" pitchFamily="34" charset="0"/>
              </a:rPr>
              <a:t> costosos.</a:t>
            </a:r>
            <a:endParaRPr lang="es-ES" sz="2400" dirty="0">
              <a:latin typeface="Arial Black" pitchFamily="34" charset="0"/>
              <a:cs typeface="Arial" pitchFamily="34" charset="0"/>
            </a:endParaRPr>
          </a:p>
        </p:txBody>
      </p:sp>
      <p:sp>
        <p:nvSpPr>
          <p:cNvPr id="6" name="5 Subtítulo"/>
          <p:cNvSpPr>
            <a:spLocks noGrp="1"/>
          </p:cNvSpPr>
          <p:nvPr>
            <p:ph type="subTitle" idx="1"/>
          </p:nvPr>
        </p:nvSpPr>
        <p:spPr>
          <a:xfrm>
            <a:off x="642910" y="3857628"/>
            <a:ext cx="7715304" cy="1752600"/>
          </a:xfrm>
        </p:spPr>
        <p:txBody>
          <a:bodyPr>
            <a:noAutofit/>
          </a:bodyPr>
          <a:lstStyle/>
          <a:p>
            <a:pPr algn="just"/>
            <a:r>
              <a:rPr lang="ca-ES" sz="2400" dirty="0">
                <a:solidFill>
                  <a:schemeClr val="tx1"/>
                </a:solidFill>
                <a:latin typeface="Arial" pitchFamily="34" charset="0"/>
                <a:cs typeface="Arial" pitchFamily="34" charset="0"/>
              </a:rPr>
              <a:t>Para la cirugía por puerto único, las </a:t>
            </a:r>
            <a:r>
              <a:rPr lang="ca-ES" sz="2400" dirty="0" err="1">
                <a:solidFill>
                  <a:schemeClr val="tx1"/>
                </a:solidFill>
                <a:latin typeface="Arial" pitchFamily="34" charset="0"/>
                <a:cs typeface="Arial" pitchFamily="34" charset="0"/>
              </a:rPr>
              <a:t>modificaciones</a:t>
            </a:r>
            <a:r>
              <a:rPr lang="ca-ES" sz="2400" dirty="0">
                <a:solidFill>
                  <a:schemeClr val="tx1"/>
                </a:solidFill>
                <a:latin typeface="Arial" pitchFamily="34" charset="0"/>
                <a:cs typeface="Arial" pitchFamily="34" charset="0"/>
              </a:rPr>
              <a:t> </a:t>
            </a:r>
            <a:r>
              <a:rPr lang="ca-ES" sz="2400" dirty="0" err="1">
                <a:solidFill>
                  <a:schemeClr val="tx1"/>
                </a:solidFill>
                <a:latin typeface="Arial" pitchFamily="34" charset="0"/>
                <a:cs typeface="Arial" pitchFamily="34" charset="0"/>
              </a:rPr>
              <a:t>primarias</a:t>
            </a:r>
            <a:r>
              <a:rPr lang="ca-ES" sz="2400" dirty="0">
                <a:solidFill>
                  <a:schemeClr val="tx1"/>
                </a:solidFill>
                <a:latin typeface="Arial" pitchFamily="34" charset="0"/>
                <a:cs typeface="Arial" pitchFamily="34" charset="0"/>
              </a:rPr>
              <a:t> en el instrumental </a:t>
            </a:r>
            <a:r>
              <a:rPr lang="ca-ES" sz="2400" dirty="0" err="1">
                <a:solidFill>
                  <a:schemeClr val="tx1"/>
                </a:solidFill>
                <a:latin typeface="Arial" pitchFamily="34" charset="0"/>
                <a:cs typeface="Arial" pitchFamily="34" charset="0"/>
              </a:rPr>
              <a:t>abarcan</a:t>
            </a:r>
            <a:r>
              <a:rPr lang="ca-ES" sz="2400" dirty="0">
                <a:solidFill>
                  <a:schemeClr val="tx1"/>
                </a:solidFill>
                <a:latin typeface="Arial" pitchFamily="34" charset="0"/>
                <a:cs typeface="Arial" pitchFamily="34" charset="0"/>
              </a:rPr>
              <a:t> los trócares, los </a:t>
            </a:r>
            <a:r>
              <a:rPr lang="ca-ES" sz="2400" dirty="0" err="1">
                <a:solidFill>
                  <a:schemeClr val="tx1"/>
                </a:solidFill>
                <a:latin typeface="Arial" pitchFamily="34" charset="0"/>
                <a:cs typeface="Arial" pitchFamily="34" charset="0"/>
              </a:rPr>
              <a:t>instrumentos</a:t>
            </a:r>
            <a:r>
              <a:rPr lang="ca-ES" sz="2400" dirty="0">
                <a:solidFill>
                  <a:schemeClr val="tx1"/>
                </a:solidFill>
                <a:latin typeface="Arial" pitchFamily="34" charset="0"/>
                <a:cs typeface="Arial" pitchFamily="34" charset="0"/>
              </a:rPr>
              <a:t> de mano y los laparoscópicos.</a:t>
            </a:r>
            <a:endParaRPr lang="es-ES" sz="2400" dirty="0">
              <a:solidFill>
                <a:schemeClr val="tx1"/>
              </a:solidFill>
              <a:latin typeface="Arial" pitchFamily="34" charset="0"/>
              <a:cs typeface="Arial" pitchFamily="34" charset="0"/>
            </a:endParaRPr>
          </a:p>
        </p:txBody>
      </p:sp>
      <p:sp>
        <p:nvSpPr>
          <p:cNvPr id="18433" name="Rectangle 1"/>
          <p:cNvSpPr>
            <a:spLocks noChangeArrowheads="1"/>
          </p:cNvSpPr>
          <p:nvPr/>
        </p:nvSpPr>
        <p:spPr bwMode="auto">
          <a:xfrm>
            <a:off x="0" y="6400800"/>
            <a:ext cx="8269059"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Wei</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HB. (2018).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Laparoscopic</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versus</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open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appendectomy</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prospective</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randomized</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comparison</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Surg</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a:t>
            </a:r>
            <a:r>
              <a:rPr kumimoji="0" lang="ca-ES" sz="1200" b="0" i="1" u="none" strike="noStrike" cap="none" normalizeH="0" baseline="0" dirty="0" err="1">
                <a:ln>
                  <a:noFill/>
                </a:ln>
                <a:solidFill>
                  <a:schemeClr val="tx2"/>
                </a:solidFill>
                <a:effectLst/>
                <a:latin typeface="Arial" pitchFamily="34" charset="0"/>
                <a:ea typeface="Times New Roman" pitchFamily="18" charset="0"/>
                <a:cs typeface="Arial" pitchFamily="34" charset="0"/>
              </a:rPr>
              <a:t>Endosc</a:t>
            </a:r>
            <a:r>
              <a:rPr kumimoji="0" lang="ca-ES" sz="1200" b="0" i="1" u="none" strike="noStrike" cap="none" normalizeH="0" baseline="0" dirty="0">
                <a:ln>
                  <a:noFill/>
                </a:ln>
                <a:solidFill>
                  <a:schemeClr val="tx2"/>
                </a:solidFill>
                <a:effectLst/>
                <a:latin typeface="Arial" pitchFamily="34" charset="0"/>
                <a:ea typeface="Times New Roman" pitchFamily="18" charset="0"/>
                <a:cs typeface="Arial" pitchFamily="34" charset="0"/>
              </a:rPr>
              <a:t>. , 266.</a:t>
            </a:r>
            <a:endParaRPr kumimoji="0" lang="ca-ES" sz="1800" b="0" i="1" u="none" strike="noStrike" cap="none" normalizeH="0" baseline="0" dirty="0">
              <a:ln>
                <a:noFill/>
              </a:ln>
              <a:solidFill>
                <a:schemeClr val="tx2"/>
              </a:solidFill>
              <a:effectLst/>
              <a:latin typeface="Arial" pitchFamily="34" charset="0"/>
              <a:cs typeface="Arial" pitchFamily="34" charset="0"/>
            </a:endParaRPr>
          </a:p>
        </p:txBody>
      </p:sp>
      <p:pic>
        <p:nvPicPr>
          <p:cNvPr id="3" name="Audio 2">
            <a:hlinkClick r:id="" action="ppaction://media"/>
            <a:extLst>
              <a:ext uri="{FF2B5EF4-FFF2-40B4-BE49-F238E27FC236}">
                <a16:creationId xmlns:a16="http://schemas.microsoft.com/office/drawing/2014/main" id="{AF23E28C-21D6-479A-3915-9E34B35D4B0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5679"/>
    </mc:Choice>
    <mc:Fallback>
      <p:transition spd="slow" advTm="356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Autofit/>
          </a:bodyPr>
          <a:lstStyle/>
          <a:p>
            <a:pPr algn="just"/>
            <a:r>
              <a:rPr lang="ca-ES" sz="1800" dirty="0" err="1">
                <a:latin typeface="Arial" pitchFamily="34" charset="0"/>
                <a:cs typeface="Arial" pitchFamily="34" charset="0"/>
              </a:rPr>
              <a:t>Existen</a:t>
            </a:r>
            <a:r>
              <a:rPr lang="ca-ES" sz="1800" dirty="0">
                <a:latin typeface="Arial" pitchFamily="34" charset="0"/>
                <a:cs typeface="Arial" pitchFamily="34" charset="0"/>
              </a:rPr>
              <a:t> dos </a:t>
            </a:r>
            <a:r>
              <a:rPr lang="ca-ES" sz="1800" dirty="0" err="1">
                <a:latin typeface="Arial" pitchFamily="34" charset="0"/>
                <a:cs typeface="Arial" pitchFamily="34" charset="0"/>
              </a:rPr>
              <a:t>opciones</a:t>
            </a:r>
            <a:r>
              <a:rPr lang="ca-ES" sz="1800" dirty="0">
                <a:latin typeface="Arial" pitchFamily="34" charset="0"/>
                <a:cs typeface="Arial" pitchFamily="34" charset="0"/>
              </a:rPr>
              <a:t> para el </a:t>
            </a:r>
            <a:r>
              <a:rPr lang="ca-ES" sz="1800" dirty="0" err="1">
                <a:latin typeface="Arial" pitchFamily="34" charset="0"/>
                <a:cs typeface="Arial" pitchFamily="34" charset="0"/>
              </a:rPr>
              <a:t>emplazamiento</a:t>
            </a:r>
            <a:r>
              <a:rPr lang="ca-ES" sz="1800" dirty="0">
                <a:latin typeface="Arial" pitchFamily="34" charset="0"/>
                <a:cs typeface="Arial" pitchFamily="34" charset="0"/>
              </a:rPr>
              <a:t> en la cirugía por un único puerto: un único trócar con múltiples </a:t>
            </a:r>
            <a:r>
              <a:rPr lang="ca-ES" sz="1800" dirty="0" err="1">
                <a:latin typeface="Arial" pitchFamily="34" charset="0"/>
                <a:cs typeface="Arial" pitchFamily="34" charset="0"/>
              </a:rPr>
              <a:t>puertos</a:t>
            </a:r>
            <a:r>
              <a:rPr lang="ca-ES" sz="1800" dirty="0">
                <a:latin typeface="Arial" pitchFamily="34" charset="0"/>
                <a:cs typeface="Arial" pitchFamily="34" charset="0"/>
              </a:rPr>
              <a:t> o múltiples trócares </a:t>
            </a:r>
            <a:r>
              <a:rPr lang="ca-ES" sz="1800" dirty="0" err="1">
                <a:latin typeface="Arial" pitchFamily="34" charset="0"/>
                <a:cs typeface="Arial" pitchFamily="34" charset="0"/>
              </a:rPr>
              <a:t>individuales</a:t>
            </a:r>
            <a:r>
              <a:rPr lang="ca-ES" sz="1800" dirty="0">
                <a:latin typeface="Arial" pitchFamily="34" charset="0"/>
                <a:cs typeface="Arial" pitchFamily="34" charset="0"/>
              </a:rPr>
              <a:t>. Cada </a:t>
            </a:r>
            <a:r>
              <a:rPr lang="ca-ES" sz="1800" dirty="0" err="1">
                <a:latin typeface="Arial" pitchFamily="34" charset="0"/>
                <a:cs typeface="Arial" pitchFamily="34" charset="0"/>
              </a:rPr>
              <a:t>uno</a:t>
            </a:r>
            <a:r>
              <a:rPr lang="ca-ES" sz="1800" dirty="0">
                <a:latin typeface="Arial" pitchFamily="34" charset="0"/>
                <a:cs typeface="Arial" pitchFamily="34" charset="0"/>
              </a:rPr>
              <a:t> de ambos </a:t>
            </a:r>
            <a:r>
              <a:rPr lang="ca-ES" sz="1800" dirty="0" err="1">
                <a:latin typeface="Arial" pitchFamily="34" charset="0"/>
                <a:cs typeface="Arial" pitchFamily="34" charset="0"/>
              </a:rPr>
              <a:t>abordajes</a:t>
            </a:r>
            <a:r>
              <a:rPr lang="ca-ES" sz="1800" dirty="0">
                <a:latin typeface="Arial" pitchFamily="34" charset="0"/>
                <a:cs typeface="Arial" pitchFamily="34" charset="0"/>
              </a:rPr>
              <a:t> </a:t>
            </a:r>
            <a:r>
              <a:rPr lang="ca-ES" sz="1800" dirty="0" err="1">
                <a:latin typeface="Arial" pitchFamily="34" charset="0"/>
                <a:cs typeface="Arial" pitchFamily="34" charset="0"/>
              </a:rPr>
              <a:t>finalmente</a:t>
            </a:r>
            <a:r>
              <a:rPr lang="ca-ES" sz="1800" dirty="0">
                <a:latin typeface="Arial" pitchFamily="34" charset="0"/>
                <a:cs typeface="Arial" pitchFamily="34" charset="0"/>
              </a:rPr>
              <a:t> </a:t>
            </a:r>
            <a:r>
              <a:rPr lang="ca-ES" sz="1800" dirty="0" err="1">
                <a:latin typeface="Arial" pitchFamily="34" charset="0"/>
                <a:cs typeface="Arial" pitchFamily="34" charset="0"/>
              </a:rPr>
              <a:t>dejará</a:t>
            </a:r>
            <a:r>
              <a:rPr lang="ca-ES" sz="1800" dirty="0">
                <a:latin typeface="Arial" pitchFamily="34" charset="0"/>
                <a:cs typeface="Arial" pitchFamily="34" charset="0"/>
              </a:rPr>
              <a:t> al </a:t>
            </a:r>
            <a:r>
              <a:rPr lang="ca-ES" sz="1800" dirty="0" err="1">
                <a:latin typeface="Arial" pitchFamily="34" charset="0"/>
                <a:cs typeface="Arial" pitchFamily="34" charset="0"/>
              </a:rPr>
              <a:t>paciente</a:t>
            </a:r>
            <a:r>
              <a:rPr lang="ca-ES" sz="1800" dirty="0">
                <a:latin typeface="Arial" pitchFamily="34" charset="0"/>
                <a:cs typeface="Arial" pitchFamily="34" charset="0"/>
              </a:rPr>
              <a:t> con una incisión </a:t>
            </a:r>
            <a:r>
              <a:rPr lang="ca-ES" sz="1800" dirty="0" err="1">
                <a:latin typeface="Arial" pitchFamily="34" charset="0"/>
                <a:cs typeface="Arial" pitchFamily="34" charset="0"/>
              </a:rPr>
              <a:t>aponeurótica</a:t>
            </a:r>
            <a:r>
              <a:rPr lang="ca-ES" sz="1800" dirty="0">
                <a:latin typeface="Arial" pitchFamily="34" charset="0"/>
                <a:cs typeface="Arial" pitchFamily="34" charset="0"/>
              </a:rPr>
              <a:t> de 1,5-2 cm.</a:t>
            </a:r>
            <a:endParaRPr lang="es-ES" sz="1800" dirty="0">
              <a:latin typeface="Arial" pitchFamily="34" charset="0"/>
              <a:cs typeface="Arial" pitchFamily="34" charset="0"/>
            </a:endParaRPr>
          </a:p>
        </p:txBody>
      </p:sp>
      <p:sp>
        <p:nvSpPr>
          <p:cNvPr id="5" name="4 Marcador de texto"/>
          <p:cNvSpPr>
            <a:spLocks noGrp="1"/>
          </p:cNvSpPr>
          <p:nvPr>
            <p:ph type="body" idx="1"/>
          </p:nvPr>
        </p:nvSpPr>
        <p:spPr>
          <a:xfrm>
            <a:off x="500034" y="1357298"/>
            <a:ext cx="4040188" cy="639762"/>
          </a:xfrm>
        </p:spPr>
        <p:txBody>
          <a:bodyPr/>
          <a:lstStyle/>
          <a:p>
            <a:pPr algn="ctr"/>
            <a:r>
              <a:rPr lang="es-ES" dirty="0">
                <a:latin typeface="Arial" pitchFamily="34" charset="0"/>
                <a:cs typeface="Arial" pitchFamily="34" charset="0"/>
              </a:rPr>
              <a:t>METODO</a:t>
            </a:r>
          </a:p>
        </p:txBody>
      </p:sp>
      <p:sp>
        <p:nvSpPr>
          <p:cNvPr id="6" name="5 Marcador de contenido"/>
          <p:cNvSpPr>
            <a:spLocks noGrp="1"/>
          </p:cNvSpPr>
          <p:nvPr>
            <p:ph sz="half" idx="2"/>
          </p:nvPr>
        </p:nvSpPr>
        <p:spPr>
          <a:xfrm>
            <a:off x="285720" y="1928802"/>
            <a:ext cx="4211668" cy="4197361"/>
          </a:xfrm>
        </p:spPr>
        <p:txBody>
          <a:bodyPr>
            <a:normAutofit fontScale="85000" lnSpcReduction="20000"/>
          </a:bodyPr>
          <a:lstStyle/>
          <a:p>
            <a:pPr algn="just" fontAlgn="base">
              <a:lnSpc>
                <a:spcPct val="150000"/>
              </a:lnSpc>
              <a:buNone/>
            </a:pPr>
            <a:r>
              <a:rPr lang="ca-ES" dirty="0"/>
              <a:t>     </a:t>
            </a:r>
            <a:r>
              <a:rPr lang="ca-ES" sz="1700" dirty="0">
                <a:latin typeface="Arial" pitchFamily="34" charset="0"/>
                <a:cs typeface="Arial" pitchFamily="34" charset="0"/>
              </a:rPr>
              <a:t>Se presenta una  </a:t>
            </a:r>
            <a:r>
              <a:rPr lang="ca-ES" sz="1700" b="1" dirty="0" err="1">
                <a:latin typeface="Arial" pitchFamily="34" charset="0"/>
                <a:cs typeface="Arial" pitchFamily="34" charset="0"/>
              </a:rPr>
              <a:t>serie</a:t>
            </a:r>
            <a:r>
              <a:rPr lang="ca-ES" sz="1700" b="1" dirty="0">
                <a:latin typeface="Arial" pitchFamily="34" charset="0"/>
                <a:cs typeface="Arial" pitchFamily="34" charset="0"/>
              </a:rPr>
              <a:t> de casos </a:t>
            </a:r>
            <a:r>
              <a:rPr lang="ca-ES" sz="1700" dirty="0" err="1">
                <a:latin typeface="Arial" pitchFamily="34" charset="0"/>
                <a:cs typeface="Arial" pitchFamily="34" charset="0"/>
              </a:rPr>
              <a:t>intervenidos</a:t>
            </a:r>
            <a:r>
              <a:rPr lang="ca-ES" sz="1700" dirty="0">
                <a:latin typeface="Arial" pitchFamily="34" charset="0"/>
                <a:cs typeface="Arial" pitchFamily="34" charset="0"/>
              </a:rPr>
              <a:t> por laparoscòpia a través de una única incisión transumbilical utilizando </a:t>
            </a:r>
            <a:r>
              <a:rPr lang="ca-ES" sz="1700" b="1" dirty="0">
                <a:latin typeface="Arial" pitchFamily="34" charset="0"/>
                <a:cs typeface="Arial" pitchFamily="34" charset="0"/>
              </a:rPr>
              <a:t>instrumental convencional</a:t>
            </a:r>
            <a:r>
              <a:rPr lang="ca-ES" sz="1700" dirty="0">
                <a:latin typeface="Arial" pitchFamily="34" charset="0"/>
                <a:cs typeface="Arial" pitchFamily="34" charset="0"/>
              </a:rPr>
              <a:t> sin necesidad de adquirir </a:t>
            </a:r>
            <a:r>
              <a:rPr lang="ca-ES" sz="1700" dirty="0" err="1">
                <a:latin typeface="Arial" pitchFamily="34" charset="0"/>
                <a:cs typeface="Arial" pitchFamily="34" charset="0"/>
              </a:rPr>
              <a:t>dispositivos</a:t>
            </a:r>
            <a:r>
              <a:rPr lang="ca-ES" sz="1700" dirty="0">
                <a:latin typeface="Arial" pitchFamily="34" charset="0"/>
                <a:cs typeface="Arial" pitchFamily="34" charset="0"/>
              </a:rPr>
              <a:t> </a:t>
            </a:r>
            <a:r>
              <a:rPr lang="ca-ES" sz="1700" dirty="0" err="1">
                <a:latin typeface="Arial" pitchFamily="34" charset="0"/>
                <a:cs typeface="Arial" pitchFamily="34" charset="0"/>
              </a:rPr>
              <a:t>preformados</a:t>
            </a:r>
            <a:r>
              <a:rPr lang="ca-ES" sz="1700" dirty="0">
                <a:latin typeface="Arial" pitchFamily="34" charset="0"/>
                <a:cs typeface="Arial" pitchFamily="34" charset="0"/>
              </a:rPr>
              <a:t>  desde </a:t>
            </a:r>
            <a:r>
              <a:rPr lang="ca-ES" sz="1700" dirty="0" err="1">
                <a:latin typeface="Arial" pitchFamily="34" charset="0"/>
                <a:cs typeface="Arial" pitchFamily="34" charset="0"/>
              </a:rPr>
              <a:t>diciembre</a:t>
            </a:r>
            <a:r>
              <a:rPr lang="ca-ES" sz="1700" dirty="0">
                <a:latin typeface="Arial" pitchFamily="34" charset="0"/>
                <a:cs typeface="Arial" pitchFamily="34" charset="0"/>
              </a:rPr>
              <a:t> de 2019 hasta agosto de 2022 en el Hospital Provincial </a:t>
            </a:r>
            <a:r>
              <a:rPr lang="ca-ES" sz="1700" dirty="0" err="1">
                <a:latin typeface="Arial" pitchFamily="34" charset="0"/>
                <a:cs typeface="Arial" pitchFamily="34" charset="0"/>
              </a:rPr>
              <a:t>Clínico</a:t>
            </a:r>
            <a:r>
              <a:rPr lang="ca-ES" sz="1700" dirty="0">
                <a:latin typeface="Arial" pitchFamily="34" charset="0"/>
                <a:cs typeface="Arial" pitchFamily="34" charset="0"/>
              </a:rPr>
              <a:t> </a:t>
            </a:r>
            <a:r>
              <a:rPr lang="ca-ES" sz="1700" dirty="0" err="1">
                <a:latin typeface="Arial" pitchFamily="34" charset="0"/>
                <a:cs typeface="Arial" pitchFamily="34" charset="0"/>
              </a:rPr>
              <a:t>Quirúrgico</a:t>
            </a:r>
            <a:r>
              <a:rPr lang="ca-ES" sz="1700" dirty="0">
                <a:latin typeface="Arial" pitchFamily="34" charset="0"/>
                <a:cs typeface="Arial" pitchFamily="34" charset="0"/>
              </a:rPr>
              <a:t> Docente Faustino Pérez de Matanzas. </a:t>
            </a:r>
          </a:p>
          <a:p>
            <a:pPr algn="just" fontAlgn="base">
              <a:lnSpc>
                <a:spcPct val="150000"/>
              </a:lnSpc>
              <a:buNone/>
            </a:pPr>
            <a:endParaRPr lang="es-ES" sz="1700" dirty="0">
              <a:latin typeface="Arial" pitchFamily="34" charset="0"/>
              <a:cs typeface="Arial" pitchFamily="34" charset="0"/>
            </a:endParaRPr>
          </a:p>
          <a:p>
            <a:pPr algn="just" fontAlgn="base">
              <a:lnSpc>
                <a:spcPct val="160000"/>
              </a:lnSpc>
            </a:pPr>
            <a:r>
              <a:rPr lang="ca-ES" sz="1600" dirty="0">
                <a:latin typeface="Arial" pitchFamily="34" charset="0"/>
                <a:cs typeface="Arial" pitchFamily="34" charset="0"/>
              </a:rPr>
              <a:t>Esta </a:t>
            </a:r>
            <a:r>
              <a:rPr lang="ca-ES" sz="1600" b="1" dirty="0" err="1">
                <a:latin typeface="Arial" pitchFamily="34" charset="0"/>
                <a:cs typeface="Arial" pitchFamily="34" charset="0"/>
              </a:rPr>
              <a:t>variante</a:t>
            </a:r>
            <a:r>
              <a:rPr lang="ca-ES" sz="1600" b="1" dirty="0">
                <a:latin typeface="Arial" pitchFamily="34" charset="0"/>
                <a:cs typeface="Arial" pitchFamily="34" charset="0"/>
              </a:rPr>
              <a:t> </a:t>
            </a:r>
            <a:r>
              <a:rPr lang="ca-ES" sz="1600" b="1" dirty="0" err="1">
                <a:latin typeface="Arial" pitchFamily="34" charset="0"/>
                <a:cs typeface="Arial" pitchFamily="34" charset="0"/>
              </a:rPr>
              <a:t>técnica</a:t>
            </a:r>
            <a:r>
              <a:rPr lang="ca-ES" sz="1600" b="1" dirty="0">
                <a:latin typeface="Arial" pitchFamily="34" charset="0"/>
                <a:cs typeface="Arial" pitchFamily="34" charset="0"/>
              </a:rPr>
              <a:t> </a:t>
            </a:r>
            <a:r>
              <a:rPr lang="ca-ES" sz="1600" dirty="0" err="1">
                <a:latin typeface="Arial" pitchFamily="34" charset="0"/>
                <a:cs typeface="Arial" pitchFamily="34" charset="0"/>
              </a:rPr>
              <a:t>consiste</a:t>
            </a:r>
            <a:r>
              <a:rPr lang="ca-ES" sz="1600" dirty="0">
                <a:latin typeface="Arial" pitchFamily="34" charset="0"/>
                <a:cs typeface="Arial" pitchFamily="34" charset="0"/>
              </a:rPr>
              <a:t> en la </a:t>
            </a:r>
            <a:r>
              <a:rPr lang="ca-ES" sz="1600" dirty="0" err="1">
                <a:latin typeface="Arial" pitchFamily="34" charset="0"/>
                <a:cs typeface="Arial" pitchFamily="34" charset="0"/>
              </a:rPr>
              <a:t>colocación</a:t>
            </a:r>
            <a:r>
              <a:rPr lang="ca-ES" sz="1600" dirty="0">
                <a:latin typeface="Arial" pitchFamily="34" charset="0"/>
                <a:cs typeface="Arial" pitchFamily="34" charset="0"/>
              </a:rPr>
              <a:t> de trócares </a:t>
            </a:r>
            <a:r>
              <a:rPr lang="ca-ES" sz="1600" dirty="0" err="1">
                <a:latin typeface="Arial" pitchFamily="34" charset="0"/>
                <a:cs typeface="Arial" pitchFamily="34" charset="0"/>
              </a:rPr>
              <a:t>convencionales</a:t>
            </a:r>
            <a:r>
              <a:rPr lang="ca-ES" sz="1600" dirty="0">
                <a:latin typeface="Arial" pitchFamily="34" charset="0"/>
                <a:cs typeface="Arial" pitchFamily="34" charset="0"/>
              </a:rPr>
              <a:t> laparoscópicos </a:t>
            </a:r>
            <a:r>
              <a:rPr lang="ca-ES" sz="1600" dirty="0" err="1">
                <a:latin typeface="Arial" pitchFamily="34" charset="0"/>
                <a:cs typeface="Arial" pitchFamily="34" charset="0"/>
              </a:rPr>
              <a:t>reutilizables</a:t>
            </a:r>
            <a:r>
              <a:rPr lang="ca-ES" sz="1600" dirty="0">
                <a:latin typeface="Arial" pitchFamily="34" charset="0"/>
                <a:cs typeface="Arial" pitchFamily="34" charset="0"/>
              </a:rPr>
              <a:t> a través del </a:t>
            </a:r>
            <a:r>
              <a:rPr lang="ca-ES" sz="1600" dirty="0" err="1">
                <a:latin typeface="Arial" pitchFamily="34" charset="0"/>
                <a:cs typeface="Arial" pitchFamily="34" charset="0"/>
              </a:rPr>
              <a:t>ombligo</a:t>
            </a:r>
            <a:r>
              <a:rPr lang="ca-ES" sz="1600" dirty="0">
                <a:latin typeface="Arial" pitchFamily="34" charset="0"/>
                <a:cs typeface="Arial" pitchFamily="34" charset="0"/>
              </a:rPr>
              <a:t>. </a:t>
            </a:r>
            <a:endParaRPr lang="es-ES" sz="1600" dirty="0">
              <a:latin typeface="Arial" pitchFamily="34" charset="0"/>
              <a:cs typeface="Arial" pitchFamily="34" charset="0"/>
            </a:endParaRPr>
          </a:p>
          <a:p>
            <a:endParaRPr lang="es-ES" dirty="0"/>
          </a:p>
        </p:txBody>
      </p:sp>
      <p:pic>
        <p:nvPicPr>
          <p:cNvPr id="9" name="3 Imagen" descr="20190504_234036.jpg"/>
          <p:cNvPicPr>
            <a:picLocks noGrp="1"/>
          </p:cNvPicPr>
          <p:nvPr>
            <p:ph sz="quarter" idx="4"/>
          </p:nvPr>
        </p:nvPicPr>
        <p:blipFill>
          <a:blip r:embed="rId4" cstate="print"/>
          <a:stretch>
            <a:fillRect/>
          </a:stretch>
        </p:blipFill>
        <p:spPr>
          <a:xfrm>
            <a:off x="4643438" y="1500174"/>
            <a:ext cx="4214841" cy="4286279"/>
          </a:xfrm>
          <a:prstGeom prst="rect">
            <a:avLst/>
          </a:prstGeom>
        </p:spPr>
      </p:pic>
      <p:pic>
        <p:nvPicPr>
          <p:cNvPr id="3" name="Audio 2">
            <a:hlinkClick r:id="" action="ppaction://media"/>
            <a:extLst>
              <a:ext uri="{FF2B5EF4-FFF2-40B4-BE49-F238E27FC236}">
                <a16:creationId xmlns:a16="http://schemas.microsoft.com/office/drawing/2014/main" id="{BEBBF982-9C75-732D-CFAA-9E440C1239C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62648"/>
    </mc:Choice>
    <mc:Fallback>
      <p:transition spd="slow" advTm="62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500042"/>
            <a:ext cx="8229600" cy="1143000"/>
          </a:xfrm>
        </p:spPr>
        <p:txBody>
          <a:bodyPr>
            <a:normAutofit fontScale="90000"/>
          </a:bodyPr>
          <a:lstStyle/>
          <a:p>
            <a:r>
              <a:rPr lang="es-ES" sz="3100" dirty="0">
                <a:solidFill>
                  <a:srgbClr val="FF0000"/>
                </a:solidFill>
                <a:latin typeface="Arial" pitchFamily="34" charset="0"/>
                <a:cs typeface="Arial" pitchFamily="34" charset="0"/>
              </a:rPr>
              <a:t>Técnica quirúrgica empleada. </a:t>
            </a:r>
            <a:br>
              <a:rPr lang="es-ES" sz="3100" dirty="0">
                <a:solidFill>
                  <a:srgbClr val="FF0000"/>
                </a:solidFill>
                <a:latin typeface="Arial" pitchFamily="34" charset="0"/>
                <a:cs typeface="Arial" pitchFamily="34" charset="0"/>
              </a:rPr>
            </a:br>
            <a:r>
              <a:rPr lang="es-ES" sz="3100" dirty="0">
                <a:solidFill>
                  <a:srgbClr val="FF0000"/>
                </a:solidFill>
                <a:latin typeface="Arial" pitchFamily="34" charset="0"/>
                <a:cs typeface="Arial" pitchFamily="34" charset="0"/>
              </a:rPr>
              <a:t>¿Cómo lo hacemos?</a:t>
            </a:r>
            <a:br>
              <a:rPr lang="es-ES" dirty="0">
                <a:solidFill>
                  <a:srgbClr val="FF0000"/>
                </a:solidFill>
              </a:rPr>
            </a:br>
            <a:endParaRPr lang="es-ES" dirty="0">
              <a:solidFill>
                <a:srgbClr val="FF0000"/>
              </a:solidFill>
            </a:endParaRPr>
          </a:p>
        </p:txBody>
      </p:sp>
      <p:sp>
        <p:nvSpPr>
          <p:cNvPr id="4" name="3 Marcador de contenido"/>
          <p:cNvSpPr>
            <a:spLocks noGrp="1"/>
          </p:cNvSpPr>
          <p:nvPr>
            <p:ph sz="half" idx="2"/>
          </p:nvPr>
        </p:nvSpPr>
        <p:spPr/>
        <p:txBody>
          <a:bodyPr>
            <a:normAutofit/>
          </a:bodyPr>
          <a:lstStyle/>
          <a:p>
            <a:pPr algn="just"/>
            <a:r>
              <a:rPr lang="es-ES" sz="1600" dirty="0">
                <a:latin typeface="Arial" pitchFamily="34" charset="0"/>
                <a:cs typeface="Arial" pitchFamily="34" charset="0"/>
              </a:rPr>
              <a:t>La cirugía mediante una única incisión se realiza a través de tres incisiones  pequeñas  en el ombligo,  en las que se colocan </a:t>
            </a:r>
            <a:r>
              <a:rPr lang="ca-ES" sz="1600" dirty="0">
                <a:latin typeface="Arial" pitchFamily="34" charset="0"/>
                <a:cs typeface="Arial" pitchFamily="34" charset="0"/>
              </a:rPr>
              <a:t>trócares en una formación triangular, </a:t>
            </a:r>
            <a:r>
              <a:rPr lang="ca-ES" sz="1600" dirty="0" err="1">
                <a:latin typeface="Arial" pitchFamily="34" charset="0"/>
                <a:cs typeface="Arial" pitchFamily="34" charset="0"/>
              </a:rPr>
              <a:t>usualmente</a:t>
            </a:r>
            <a:r>
              <a:rPr lang="ca-ES" sz="1600" dirty="0">
                <a:latin typeface="Arial" pitchFamily="34" charset="0"/>
                <a:cs typeface="Arial" pitchFamily="34" charset="0"/>
              </a:rPr>
              <a:t> con una </a:t>
            </a:r>
            <a:r>
              <a:rPr lang="ca-ES" sz="1600" dirty="0" err="1">
                <a:latin typeface="Arial" pitchFamily="34" charset="0"/>
                <a:cs typeface="Arial" pitchFamily="34" charset="0"/>
              </a:rPr>
              <a:t>separación</a:t>
            </a:r>
            <a:r>
              <a:rPr lang="ca-ES" sz="1600" dirty="0">
                <a:latin typeface="Arial" pitchFamily="34" charset="0"/>
                <a:cs typeface="Arial" pitchFamily="34" charset="0"/>
              </a:rPr>
              <a:t> de 2 a 3 mm. </a:t>
            </a:r>
          </a:p>
          <a:p>
            <a:pPr algn="just"/>
            <a:endParaRPr lang="ca-ES" sz="1600" dirty="0">
              <a:latin typeface="Arial" pitchFamily="34" charset="0"/>
              <a:cs typeface="Arial" pitchFamily="34" charset="0"/>
            </a:endParaRPr>
          </a:p>
          <a:p>
            <a:pPr algn="just">
              <a:buNone/>
            </a:pPr>
            <a:endParaRPr lang="es-ES" sz="1600" dirty="0">
              <a:latin typeface="Arial" pitchFamily="34" charset="0"/>
              <a:cs typeface="Arial" pitchFamily="34" charset="0"/>
            </a:endParaRPr>
          </a:p>
          <a:p>
            <a:pPr algn="just"/>
            <a:r>
              <a:rPr lang="ca-ES" sz="1600" dirty="0">
                <a:latin typeface="Arial" pitchFamily="34" charset="0"/>
                <a:cs typeface="Arial" pitchFamily="34" charset="0"/>
              </a:rPr>
              <a:t>La tècnica para la exèresis  del </a:t>
            </a:r>
            <a:r>
              <a:rPr lang="ca-ES" sz="1600" dirty="0" err="1">
                <a:latin typeface="Arial" pitchFamily="34" charset="0"/>
                <a:cs typeface="Arial" pitchFamily="34" charset="0"/>
              </a:rPr>
              <a:t>apéndice</a:t>
            </a:r>
            <a:r>
              <a:rPr lang="ca-ES" sz="1600" dirty="0">
                <a:latin typeface="Arial" pitchFamily="34" charset="0"/>
                <a:cs typeface="Arial" pitchFamily="34" charset="0"/>
              </a:rPr>
              <a:t> no </a:t>
            </a:r>
            <a:r>
              <a:rPr lang="ca-ES" sz="1600" dirty="0" err="1">
                <a:latin typeface="Arial" pitchFamily="34" charset="0"/>
                <a:cs typeface="Arial" pitchFamily="34" charset="0"/>
              </a:rPr>
              <a:t>difiere</a:t>
            </a:r>
            <a:r>
              <a:rPr lang="ca-ES" sz="1600" dirty="0">
                <a:latin typeface="Arial" pitchFamily="34" charset="0"/>
                <a:cs typeface="Arial" pitchFamily="34" charset="0"/>
              </a:rPr>
              <a:t> de la original por puerto único , </a:t>
            </a:r>
            <a:r>
              <a:rPr lang="ca-ES" sz="1600" dirty="0" err="1">
                <a:latin typeface="Arial" pitchFamily="34" charset="0"/>
                <a:cs typeface="Arial" pitchFamily="34" charset="0"/>
              </a:rPr>
              <a:t>excepto</a:t>
            </a:r>
            <a:r>
              <a:rPr lang="ca-ES" sz="1600" dirty="0">
                <a:latin typeface="Arial" pitchFamily="34" charset="0"/>
                <a:cs typeface="Arial" pitchFamily="34" charset="0"/>
              </a:rPr>
              <a:t> que se </a:t>
            </a:r>
            <a:r>
              <a:rPr lang="ca-ES" sz="1600" dirty="0" err="1">
                <a:latin typeface="Arial" pitchFamily="34" charset="0"/>
                <a:cs typeface="Arial" pitchFamily="34" charset="0"/>
              </a:rPr>
              <a:t>utilizan</a:t>
            </a:r>
            <a:r>
              <a:rPr lang="ca-ES" sz="1600" dirty="0">
                <a:latin typeface="Arial" pitchFamily="34" charset="0"/>
                <a:cs typeface="Arial" pitchFamily="34" charset="0"/>
              </a:rPr>
              <a:t> trócares  e  </a:t>
            </a:r>
            <a:r>
              <a:rPr lang="ca-ES" sz="1600" dirty="0" err="1">
                <a:latin typeface="Arial" pitchFamily="34" charset="0"/>
                <a:cs typeface="Arial" pitchFamily="34" charset="0"/>
              </a:rPr>
              <a:t>instrumentos</a:t>
            </a:r>
            <a:r>
              <a:rPr lang="ca-ES" sz="1600" dirty="0">
                <a:latin typeface="Arial" pitchFamily="34" charset="0"/>
                <a:cs typeface="Arial" pitchFamily="34" charset="0"/>
              </a:rPr>
              <a:t> de </a:t>
            </a:r>
            <a:r>
              <a:rPr lang="ca-ES" sz="1600" dirty="0" err="1">
                <a:latin typeface="Arial" pitchFamily="34" charset="0"/>
                <a:cs typeface="Arial" pitchFamily="34" charset="0"/>
              </a:rPr>
              <a:t>agarre</a:t>
            </a:r>
            <a:r>
              <a:rPr lang="ca-ES" sz="1600" dirty="0">
                <a:latin typeface="Arial" pitchFamily="34" charset="0"/>
                <a:cs typeface="Arial" pitchFamily="34" charset="0"/>
              </a:rPr>
              <a:t>, </a:t>
            </a:r>
            <a:r>
              <a:rPr lang="ca-ES" sz="1600" dirty="0" err="1">
                <a:latin typeface="Arial" pitchFamily="34" charset="0"/>
                <a:cs typeface="Arial" pitchFamily="34" charset="0"/>
              </a:rPr>
              <a:t>disección</a:t>
            </a:r>
            <a:r>
              <a:rPr lang="ca-ES" sz="1600" dirty="0">
                <a:latin typeface="Arial" pitchFamily="34" charset="0"/>
                <a:cs typeface="Arial" pitchFamily="34" charset="0"/>
              </a:rPr>
              <a:t> y </a:t>
            </a:r>
            <a:r>
              <a:rPr lang="ca-ES" sz="1600" dirty="0" err="1">
                <a:latin typeface="Arial" pitchFamily="34" charset="0"/>
                <a:cs typeface="Arial" pitchFamily="34" charset="0"/>
              </a:rPr>
              <a:t>corte</a:t>
            </a:r>
            <a:r>
              <a:rPr lang="ca-ES" sz="1600" dirty="0">
                <a:latin typeface="Arial" pitchFamily="34" charset="0"/>
                <a:cs typeface="Arial" pitchFamily="34" charset="0"/>
              </a:rPr>
              <a:t> de </a:t>
            </a:r>
            <a:r>
              <a:rPr lang="es-ES" sz="1600" dirty="0">
                <a:latin typeface="Arial" pitchFamily="34" charset="0"/>
                <a:cs typeface="Arial" pitchFamily="34" charset="0"/>
              </a:rPr>
              <a:t>cirugía</a:t>
            </a:r>
            <a:r>
              <a:rPr lang="ca-ES" sz="1600" dirty="0">
                <a:latin typeface="Arial" pitchFamily="34" charset="0"/>
                <a:cs typeface="Arial" pitchFamily="34" charset="0"/>
              </a:rPr>
              <a:t> laparoscópica convencional que </a:t>
            </a:r>
            <a:r>
              <a:rPr lang="es-ES" sz="1600" dirty="0">
                <a:latin typeface="Arial" pitchFamily="34" charset="0"/>
                <a:cs typeface="Arial" pitchFamily="34" charset="0"/>
              </a:rPr>
              <a:t>hacen más laborioso el procedimiento.</a:t>
            </a:r>
          </a:p>
        </p:txBody>
      </p:sp>
      <p:pic>
        <p:nvPicPr>
          <p:cNvPr id="7" name="6 Marcador de contenido" descr="C:\Users\DR\Documents\todo doctorado\doctorado\Apendicitis monopuerto\20190504_234103.jpg"/>
          <p:cNvPicPr>
            <a:picLocks noGrp="1"/>
          </p:cNvPicPr>
          <p:nvPr>
            <p:ph sz="quarter" idx="4"/>
          </p:nvPr>
        </p:nvPicPr>
        <p:blipFill>
          <a:blip r:embed="rId4" cstate="print"/>
          <a:srcRect/>
          <a:stretch>
            <a:fillRect/>
          </a:stretch>
        </p:blipFill>
        <p:spPr bwMode="auto">
          <a:xfrm rot="5400000">
            <a:off x="4611039" y="1604014"/>
            <a:ext cx="4279639" cy="4071966"/>
          </a:xfrm>
          <a:prstGeom prst="rect">
            <a:avLst/>
          </a:prstGeom>
          <a:noFill/>
          <a:ln w="9525">
            <a:noFill/>
            <a:miter lim="800000"/>
            <a:headEnd/>
            <a:tailEnd/>
          </a:ln>
        </p:spPr>
      </p:pic>
      <p:pic>
        <p:nvPicPr>
          <p:cNvPr id="5" name="Audio 4">
            <a:hlinkClick r:id="" action="ppaction://media"/>
            <a:extLst>
              <a:ext uri="{FF2B5EF4-FFF2-40B4-BE49-F238E27FC236}">
                <a16:creationId xmlns:a16="http://schemas.microsoft.com/office/drawing/2014/main" id="{13DEC141-2684-9877-A4D1-A0C0C67046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41881"/>
    </mc:Choice>
    <mc:Fallback>
      <p:transition spd="slow" advTm="4188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Arial Black" pitchFamily="34" charset="0"/>
              </a:rPr>
              <a:t>RESULTADOS</a:t>
            </a:r>
          </a:p>
        </p:txBody>
      </p:sp>
      <p:sp>
        <p:nvSpPr>
          <p:cNvPr id="4" name="3 Marcador de contenido"/>
          <p:cNvSpPr>
            <a:spLocks noGrp="1"/>
          </p:cNvSpPr>
          <p:nvPr>
            <p:ph sz="half" idx="2"/>
          </p:nvPr>
        </p:nvSpPr>
        <p:spPr/>
        <p:txBody>
          <a:bodyPr>
            <a:normAutofit lnSpcReduction="10000"/>
          </a:bodyPr>
          <a:lstStyle/>
          <a:p>
            <a:r>
              <a:rPr lang="ca-ES" sz="1600" b="1" dirty="0">
                <a:latin typeface="Arial" pitchFamily="34" charset="0"/>
                <a:cs typeface="Arial" pitchFamily="34" charset="0"/>
              </a:rPr>
              <a:t>68 apendicectomías  </a:t>
            </a:r>
            <a:r>
              <a:rPr lang="ca-ES" sz="1600" dirty="0">
                <a:latin typeface="Arial" pitchFamily="34" charset="0"/>
                <a:cs typeface="Arial" pitchFamily="34" charset="0"/>
              </a:rPr>
              <a:t>laparoscópicas utilizando la tècnica quirúrgica descrita.</a:t>
            </a:r>
          </a:p>
          <a:p>
            <a:r>
              <a:rPr lang="ca-ES" sz="1600" dirty="0">
                <a:latin typeface="Arial" pitchFamily="34" charset="0"/>
                <a:cs typeface="Arial" pitchFamily="34" charset="0"/>
              </a:rPr>
              <a:t>Tiempo medio </a:t>
            </a:r>
            <a:r>
              <a:rPr lang="ca-ES" sz="1600" dirty="0" err="1">
                <a:latin typeface="Arial" pitchFamily="34" charset="0"/>
                <a:cs typeface="Arial" pitchFamily="34" charset="0"/>
              </a:rPr>
              <a:t>operatorio</a:t>
            </a:r>
            <a:r>
              <a:rPr lang="ca-ES" sz="1600" dirty="0">
                <a:latin typeface="Arial" pitchFamily="34" charset="0"/>
                <a:cs typeface="Arial" pitchFamily="34" charset="0"/>
              </a:rPr>
              <a:t> de 42 </a:t>
            </a:r>
            <a:r>
              <a:rPr lang="ca-ES" sz="1600" dirty="0" err="1">
                <a:latin typeface="Arial" pitchFamily="34" charset="0"/>
                <a:cs typeface="Arial" pitchFamily="34" charset="0"/>
              </a:rPr>
              <a:t>minutos</a:t>
            </a:r>
            <a:r>
              <a:rPr lang="ca-ES" sz="1600" dirty="0">
                <a:latin typeface="Arial" pitchFamily="34" charset="0"/>
                <a:cs typeface="Arial" pitchFamily="34" charset="0"/>
              </a:rPr>
              <a:t>.</a:t>
            </a:r>
          </a:p>
          <a:p>
            <a:r>
              <a:rPr lang="ca-ES" sz="1600" dirty="0" err="1">
                <a:latin typeface="Arial" pitchFamily="34" charset="0"/>
                <a:cs typeface="Arial" pitchFamily="34" charset="0"/>
              </a:rPr>
              <a:t>Estancia</a:t>
            </a:r>
            <a:r>
              <a:rPr lang="ca-ES" sz="1600" dirty="0">
                <a:latin typeface="Arial" pitchFamily="34" charset="0"/>
                <a:cs typeface="Arial" pitchFamily="34" charset="0"/>
              </a:rPr>
              <a:t> intrahospitalaria </a:t>
            </a:r>
            <a:r>
              <a:rPr lang="ca-ES" sz="1600" dirty="0" err="1">
                <a:latin typeface="Arial" pitchFamily="34" charset="0"/>
                <a:cs typeface="Arial" pitchFamily="34" charset="0"/>
              </a:rPr>
              <a:t>media</a:t>
            </a:r>
            <a:r>
              <a:rPr lang="ca-ES" sz="1600" dirty="0">
                <a:latin typeface="Arial" pitchFamily="34" charset="0"/>
                <a:cs typeface="Arial" pitchFamily="34" charset="0"/>
              </a:rPr>
              <a:t> de 24 </a:t>
            </a:r>
            <a:r>
              <a:rPr lang="ca-ES" sz="1600" dirty="0" err="1">
                <a:latin typeface="Arial" pitchFamily="34" charset="0"/>
                <a:cs typeface="Arial" pitchFamily="34" charset="0"/>
              </a:rPr>
              <a:t>horas</a:t>
            </a:r>
            <a:r>
              <a:rPr lang="ca-ES" sz="1600" dirty="0">
                <a:latin typeface="Arial" pitchFamily="34" charset="0"/>
                <a:cs typeface="Arial" pitchFamily="34" charset="0"/>
              </a:rPr>
              <a:t>.</a:t>
            </a:r>
          </a:p>
          <a:p>
            <a:r>
              <a:rPr lang="ca-ES" sz="1600" dirty="0">
                <a:latin typeface="Arial" pitchFamily="34" charset="0"/>
                <a:cs typeface="Arial" pitchFamily="34" charset="0"/>
              </a:rPr>
              <a:t>Menor dolor </a:t>
            </a:r>
            <a:r>
              <a:rPr lang="ca-ES" sz="1600" dirty="0" err="1">
                <a:latin typeface="Arial" pitchFamily="34" charset="0"/>
                <a:cs typeface="Arial" pitchFamily="34" charset="0"/>
              </a:rPr>
              <a:t>postoperatorio</a:t>
            </a:r>
            <a:endParaRPr lang="ca-ES" sz="1600" dirty="0">
              <a:latin typeface="Arial" pitchFamily="34" charset="0"/>
              <a:cs typeface="Arial" pitchFamily="34" charset="0"/>
            </a:endParaRPr>
          </a:p>
          <a:p>
            <a:r>
              <a:rPr lang="ca-ES" sz="1600" dirty="0">
                <a:latin typeface="Arial" pitchFamily="34" charset="0"/>
                <a:cs typeface="Arial" pitchFamily="34" charset="0"/>
              </a:rPr>
              <a:t>Inicio de </a:t>
            </a:r>
            <a:r>
              <a:rPr lang="ca-ES" sz="1600" dirty="0" err="1">
                <a:latin typeface="Arial" pitchFamily="34" charset="0"/>
                <a:cs typeface="Arial" pitchFamily="34" charset="0"/>
              </a:rPr>
              <a:t>tolerancia</a:t>
            </a:r>
            <a:r>
              <a:rPr lang="ca-ES" sz="1600" dirty="0">
                <a:latin typeface="Arial" pitchFamily="34" charset="0"/>
                <a:cs typeface="Arial" pitchFamily="34" charset="0"/>
              </a:rPr>
              <a:t> y </a:t>
            </a:r>
            <a:r>
              <a:rPr lang="ca-ES" sz="1600" dirty="0" err="1">
                <a:latin typeface="Arial" pitchFamily="34" charset="0"/>
                <a:cs typeface="Arial" pitchFamily="34" charset="0"/>
              </a:rPr>
              <a:t>deambulación</a:t>
            </a:r>
            <a:r>
              <a:rPr lang="ca-ES" sz="1600" dirty="0">
                <a:latin typeface="Arial" pitchFamily="34" charset="0"/>
                <a:cs typeface="Arial" pitchFamily="34" charset="0"/>
              </a:rPr>
              <a:t> a las 4 </a:t>
            </a:r>
            <a:r>
              <a:rPr lang="ca-ES" sz="1600" dirty="0" err="1">
                <a:latin typeface="Arial" pitchFamily="34" charset="0"/>
                <a:cs typeface="Arial" pitchFamily="34" charset="0"/>
              </a:rPr>
              <a:t>horas</a:t>
            </a:r>
            <a:r>
              <a:rPr lang="ca-ES" sz="1600" dirty="0">
                <a:latin typeface="Arial" pitchFamily="34" charset="0"/>
                <a:cs typeface="Arial" pitchFamily="34" charset="0"/>
              </a:rPr>
              <a:t> </a:t>
            </a:r>
            <a:r>
              <a:rPr lang="ca-ES" sz="1600" dirty="0" err="1">
                <a:latin typeface="Arial" pitchFamily="34" charset="0"/>
                <a:cs typeface="Arial" pitchFamily="34" charset="0"/>
              </a:rPr>
              <a:t>postoperatorias</a:t>
            </a:r>
            <a:r>
              <a:rPr lang="ca-ES" sz="1600" dirty="0">
                <a:latin typeface="Arial" pitchFamily="34" charset="0"/>
                <a:cs typeface="Arial" pitchFamily="34" charset="0"/>
              </a:rPr>
              <a:t>.</a:t>
            </a:r>
          </a:p>
          <a:p>
            <a:r>
              <a:rPr lang="ca-ES" sz="1600" dirty="0">
                <a:latin typeface="Arial" pitchFamily="34" charset="0"/>
                <a:cs typeface="Arial" pitchFamily="34" charset="0"/>
              </a:rPr>
              <a:t>3 </a:t>
            </a:r>
            <a:r>
              <a:rPr lang="ca-ES" sz="1600" dirty="0" err="1">
                <a:latin typeface="Arial" pitchFamily="34" charset="0"/>
                <a:cs typeface="Arial" pitchFamily="34" charset="0"/>
              </a:rPr>
              <a:t>complicaciones</a:t>
            </a:r>
            <a:r>
              <a:rPr lang="ca-ES" sz="1600" dirty="0">
                <a:latin typeface="Arial" pitchFamily="34" charset="0"/>
                <a:cs typeface="Arial" pitchFamily="34" charset="0"/>
              </a:rPr>
              <a:t>( 1 </a:t>
            </a:r>
            <a:r>
              <a:rPr lang="ca-ES" sz="1600" dirty="0" err="1">
                <a:latin typeface="Arial" pitchFamily="34" charset="0"/>
                <a:cs typeface="Arial" pitchFamily="34" charset="0"/>
              </a:rPr>
              <a:t>infección</a:t>
            </a:r>
            <a:r>
              <a:rPr lang="ca-ES" sz="1600" dirty="0">
                <a:latin typeface="Arial" pitchFamily="34" charset="0"/>
                <a:cs typeface="Arial" pitchFamily="34" charset="0"/>
              </a:rPr>
              <a:t> del </a:t>
            </a:r>
            <a:r>
              <a:rPr lang="ca-ES" sz="1600" dirty="0" err="1">
                <a:latin typeface="Arial" pitchFamily="34" charset="0"/>
                <a:cs typeface="Arial" pitchFamily="34" charset="0"/>
              </a:rPr>
              <a:t>sitio</a:t>
            </a:r>
            <a:r>
              <a:rPr lang="ca-ES" sz="1600" dirty="0">
                <a:latin typeface="Arial" pitchFamily="34" charset="0"/>
                <a:cs typeface="Arial" pitchFamily="34" charset="0"/>
              </a:rPr>
              <a:t> </a:t>
            </a:r>
            <a:r>
              <a:rPr lang="ca-ES" sz="1600" dirty="0" err="1">
                <a:latin typeface="Arial" pitchFamily="34" charset="0"/>
                <a:cs typeface="Arial" pitchFamily="34" charset="0"/>
              </a:rPr>
              <a:t>operatorio</a:t>
            </a:r>
            <a:r>
              <a:rPr lang="ca-ES" sz="1600" dirty="0">
                <a:latin typeface="Arial" pitchFamily="34" charset="0"/>
                <a:cs typeface="Arial" pitchFamily="34" charset="0"/>
              </a:rPr>
              <a:t> y 2 </a:t>
            </a:r>
            <a:r>
              <a:rPr lang="ca-ES" sz="1600" dirty="0" err="1">
                <a:latin typeface="Arial" pitchFamily="34" charset="0"/>
                <a:cs typeface="Arial" pitchFamily="34" charset="0"/>
              </a:rPr>
              <a:t>colecciones</a:t>
            </a:r>
            <a:r>
              <a:rPr lang="ca-ES" sz="1600" dirty="0">
                <a:latin typeface="Arial" pitchFamily="34" charset="0"/>
                <a:cs typeface="Arial" pitchFamily="34" charset="0"/>
              </a:rPr>
              <a:t> </a:t>
            </a:r>
            <a:r>
              <a:rPr lang="ca-ES" sz="1600" dirty="0" err="1">
                <a:latin typeface="Arial" pitchFamily="34" charset="0"/>
                <a:cs typeface="Arial" pitchFamily="34" charset="0"/>
              </a:rPr>
              <a:t>intrabdominales</a:t>
            </a:r>
            <a:r>
              <a:rPr lang="ca-ES" sz="1600" dirty="0">
                <a:latin typeface="Arial" pitchFamily="34" charset="0"/>
                <a:cs typeface="Arial" pitchFamily="34" charset="0"/>
              </a:rPr>
              <a:t>)</a:t>
            </a:r>
            <a:endParaRPr lang="es-ES" sz="1600" dirty="0">
              <a:latin typeface="Arial" pitchFamily="34" charset="0"/>
              <a:cs typeface="Arial" pitchFamily="34" charset="0"/>
            </a:endParaRPr>
          </a:p>
          <a:p>
            <a:r>
              <a:rPr lang="ca-ES" sz="1600" dirty="0">
                <a:latin typeface="Arial" pitchFamily="34" charset="0"/>
                <a:cs typeface="Arial" pitchFamily="34" charset="0"/>
              </a:rPr>
              <a:t>Mayor </a:t>
            </a:r>
            <a:r>
              <a:rPr lang="ca-ES" sz="1600" dirty="0" err="1">
                <a:latin typeface="Arial" pitchFamily="34" charset="0"/>
                <a:cs typeface="Arial" pitchFamily="34" charset="0"/>
              </a:rPr>
              <a:t>resultado</a:t>
            </a:r>
            <a:r>
              <a:rPr lang="ca-ES" sz="1600" dirty="0">
                <a:latin typeface="Arial" pitchFamily="34" charset="0"/>
                <a:cs typeface="Arial" pitchFamily="34" charset="0"/>
              </a:rPr>
              <a:t> </a:t>
            </a:r>
            <a:r>
              <a:rPr lang="ca-ES" sz="1600" dirty="0" err="1">
                <a:latin typeface="Arial" pitchFamily="34" charset="0"/>
                <a:cs typeface="Arial" pitchFamily="34" charset="0"/>
              </a:rPr>
              <a:t>estético</a:t>
            </a:r>
            <a:endParaRPr lang="ca-ES" sz="1600" dirty="0">
              <a:latin typeface="Arial" pitchFamily="34" charset="0"/>
              <a:cs typeface="Arial" pitchFamily="34" charset="0"/>
            </a:endParaRPr>
          </a:p>
          <a:p>
            <a:r>
              <a:rPr lang="ca-ES" sz="1600" dirty="0" err="1">
                <a:latin typeface="Arial" pitchFamily="34" charset="0"/>
                <a:cs typeface="Arial" pitchFamily="34" charset="0"/>
              </a:rPr>
              <a:t>Bajo</a:t>
            </a:r>
            <a:r>
              <a:rPr lang="ca-ES" sz="1600" dirty="0">
                <a:latin typeface="Arial" pitchFamily="34" charset="0"/>
                <a:cs typeface="Arial" pitchFamily="34" charset="0"/>
              </a:rPr>
              <a:t> costo</a:t>
            </a:r>
            <a:endParaRPr lang="es-ES" sz="1600" dirty="0">
              <a:latin typeface="Arial" pitchFamily="34" charset="0"/>
              <a:cs typeface="Arial" pitchFamily="34" charset="0"/>
            </a:endParaRPr>
          </a:p>
        </p:txBody>
      </p:sp>
      <p:pic>
        <p:nvPicPr>
          <p:cNvPr id="7" name="6 Marcador de contenido" descr="C:\Users\DR\Documents\todo doctorado\doctorado\Apendicitis monopuerto\IMG_20190505_005135.jpg"/>
          <p:cNvPicPr>
            <a:picLocks noGrp="1"/>
          </p:cNvPicPr>
          <p:nvPr>
            <p:ph sz="quarter" idx="4"/>
          </p:nvPr>
        </p:nvPicPr>
        <p:blipFill>
          <a:blip r:embed="rId4" cstate="print"/>
          <a:srcRect/>
          <a:stretch>
            <a:fillRect/>
          </a:stretch>
        </p:blipFill>
        <p:spPr bwMode="auto">
          <a:xfrm>
            <a:off x="4500562" y="1714488"/>
            <a:ext cx="4286280" cy="4214842"/>
          </a:xfrm>
          <a:prstGeom prst="rect">
            <a:avLst/>
          </a:prstGeom>
          <a:noFill/>
          <a:ln w="9525">
            <a:noFill/>
            <a:miter lim="800000"/>
            <a:headEnd/>
            <a:tailEnd/>
          </a:ln>
        </p:spPr>
      </p:pic>
      <p:pic>
        <p:nvPicPr>
          <p:cNvPr id="5" name="Audio 4">
            <a:hlinkClick r:id="" action="ppaction://media"/>
            <a:extLst>
              <a:ext uri="{FF2B5EF4-FFF2-40B4-BE49-F238E27FC236}">
                <a16:creationId xmlns:a16="http://schemas.microsoft.com/office/drawing/2014/main" id="{7339D533-E6C5-679B-5456-52FE99DF8D8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37827"/>
    </mc:Choice>
    <mc:Fallback>
      <p:transition spd="slow" advTm="3782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latin typeface="Arial Black" pitchFamily="34" charset="0"/>
              </a:rPr>
              <a:t>CONCLUSIONES</a:t>
            </a:r>
          </a:p>
        </p:txBody>
      </p:sp>
      <p:sp>
        <p:nvSpPr>
          <p:cNvPr id="4" name="3 Marcador de contenido"/>
          <p:cNvSpPr>
            <a:spLocks noGrp="1"/>
          </p:cNvSpPr>
          <p:nvPr>
            <p:ph sz="half" idx="2"/>
          </p:nvPr>
        </p:nvSpPr>
        <p:spPr>
          <a:xfrm>
            <a:off x="857224" y="2143116"/>
            <a:ext cx="7786742" cy="3500462"/>
          </a:xfrm>
        </p:spPr>
        <p:txBody>
          <a:bodyPr>
            <a:normAutofit/>
          </a:bodyPr>
          <a:lstStyle/>
          <a:p>
            <a:pPr algn="just">
              <a:buNone/>
            </a:pPr>
            <a:r>
              <a:rPr lang="ca-ES" dirty="0">
                <a:latin typeface="Arial" pitchFamily="34" charset="0"/>
                <a:cs typeface="Arial" pitchFamily="34" charset="0"/>
              </a:rPr>
              <a:t>La cirugía monopuerto con el uso de instrumental</a:t>
            </a:r>
          </a:p>
          <a:p>
            <a:pPr algn="just">
              <a:buNone/>
            </a:pPr>
            <a:r>
              <a:rPr lang="ca-ES" dirty="0">
                <a:latin typeface="Arial" pitchFamily="34" charset="0"/>
                <a:cs typeface="Arial" pitchFamily="34" charset="0"/>
              </a:rPr>
              <a:t>convencional, es una opción de </a:t>
            </a:r>
            <a:r>
              <a:rPr lang="ca-ES" dirty="0" err="1">
                <a:latin typeface="Arial" pitchFamily="34" charset="0"/>
                <a:cs typeface="Arial" pitchFamily="34" charset="0"/>
              </a:rPr>
              <a:t>tratamiento</a:t>
            </a:r>
            <a:r>
              <a:rPr lang="ca-ES" dirty="0">
                <a:latin typeface="Arial" pitchFamily="34" charset="0"/>
                <a:cs typeface="Arial" pitchFamily="34" charset="0"/>
              </a:rPr>
              <a:t> factible y </a:t>
            </a:r>
          </a:p>
          <a:p>
            <a:pPr algn="just">
              <a:buNone/>
            </a:pPr>
            <a:r>
              <a:rPr lang="ca-ES" dirty="0">
                <a:latin typeface="Arial" pitchFamily="34" charset="0"/>
                <a:cs typeface="Arial" pitchFamily="34" charset="0"/>
              </a:rPr>
              <a:t>segura , </a:t>
            </a:r>
            <a:r>
              <a:rPr lang="ca-ES" dirty="0" err="1">
                <a:latin typeface="Arial" pitchFamily="34" charset="0"/>
                <a:cs typeface="Arial" pitchFamily="34" charset="0"/>
              </a:rPr>
              <a:t>ofrece</a:t>
            </a:r>
            <a:r>
              <a:rPr lang="ca-ES" dirty="0">
                <a:latin typeface="Arial" pitchFamily="34" charset="0"/>
                <a:cs typeface="Arial" pitchFamily="34" charset="0"/>
              </a:rPr>
              <a:t> una alternativa que aporta todos los </a:t>
            </a:r>
          </a:p>
          <a:p>
            <a:pPr algn="just">
              <a:buNone/>
            </a:pPr>
            <a:r>
              <a:rPr lang="ca-ES" dirty="0">
                <a:latin typeface="Arial" pitchFamily="34" charset="0"/>
                <a:cs typeface="Arial" pitchFamily="34" charset="0"/>
              </a:rPr>
              <a:t>beneficios de la cirugía laparoscópica convencional,sin</a:t>
            </a:r>
          </a:p>
          <a:p>
            <a:pPr algn="just">
              <a:buNone/>
            </a:pPr>
            <a:r>
              <a:rPr lang="ca-ES" dirty="0">
                <a:latin typeface="Arial" pitchFamily="34" charset="0"/>
                <a:cs typeface="Arial" pitchFamily="34" charset="0"/>
              </a:rPr>
              <a:t>necesidad de equipamiento </a:t>
            </a:r>
            <a:r>
              <a:rPr lang="ca-ES" dirty="0" err="1">
                <a:latin typeface="Arial" pitchFamily="34" charset="0"/>
                <a:cs typeface="Arial" pitchFamily="34" charset="0"/>
              </a:rPr>
              <a:t>específico</a:t>
            </a:r>
            <a:r>
              <a:rPr lang="ca-ES" dirty="0">
                <a:latin typeface="Arial" pitchFamily="34" charset="0"/>
                <a:cs typeface="Arial" pitchFamily="34" charset="0"/>
              </a:rPr>
              <a:t>, </a:t>
            </a:r>
            <a:r>
              <a:rPr lang="ca-ES" dirty="0" err="1">
                <a:latin typeface="Arial" pitchFamily="34" charset="0"/>
                <a:cs typeface="Arial" pitchFamily="34" charset="0"/>
              </a:rPr>
              <a:t>reduce</a:t>
            </a:r>
            <a:endParaRPr lang="ca-ES" dirty="0">
              <a:latin typeface="Arial" pitchFamily="34" charset="0"/>
              <a:cs typeface="Arial" pitchFamily="34" charset="0"/>
            </a:endParaRPr>
          </a:p>
          <a:p>
            <a:pPr algn="just">
              <a:buNone/>
            </a:pPr>
            <a:r>
              <a:rPr lang="ca-ES" dirty="0" err="1">
                <a:latin typeface="Arial" pitchFamily="34" charset="0"/>
                <a:cs typeface="Arial" pitchFamily="34" charset="0"/>
              </a:rPr>
              <a:t>drásticamente</a:t>
            </a:r>
            <a:r>
              <a:rPr lang="ca-ES" dirty="0">
                <a:latin typeface="Arial" pitchFamily="34" charset="0"/>
                <a:cs typeface="Arial" pitchFamily="34" charset="0"/>
              </a:rPr>
              <a:t> los costos, permite el uso eficiente de</a:t>
            </a:r>
          </a:p>
          <a:p>
            <a:pPr algn="just">
              <a:buNone/>
            </a:pPr>
            <a:r>
              <a:rPr lang="ca-ES" dirty="0">
                <a:latin typeface="Arial" pitchFamily="34" charset="0"/>
                <a:cs typeface="Arial" pitchFamily="34" charset="0"/>
              </a:rPr>
              <a:t>los recursos y el </a:t>
            </a:r>
            <a:r>
              <a:rPr lang="ca-ES" dirty="0" err="1">
                <a:latin typeface="Arial" pitchFamily="34" charset="0"/>
                <a:cs typeface="Arial" pitchFamily="34" charset="0"/>
              </a:rPr>
              <a:t>desarrollo</a:t>
            </a:r>
            <a:r>
              <a:rPr lang="ca-ES" dirty="0">
                <a:latin typeface="Arial" pitchFamily="34" charset="0"/>
                <a:cs typeface="Arial" pitchFamily="34" charset="0"/>
              </a:rPr>
              <a:t> sostenible de esta </a:t>
            </a:r>
            <a:r>
              <a:rPr lang="ca-ES" dirty="0" err="1">
                <a:latin typeface="Arial" pitchFamily="34" charset="0"/>
                <a:cs typeface="Arial" pitchFamily="34" charset="0"/>
              </a:rPr>
              <a:t>técnica</a:t>
            </a:r>
            <a:r>
              <a:rPr lang="ca-ES" dirty="0">
                <a:latin typeface="Arial" pitchFamily="34" charset="0"/>
                <a:cs typeface="Arial" pitchFamily="34" charset="0"/>
              </a:rPr>
              <a:t>. </a:t>
            </a:r>
            <a:endParaRPr lang="es-ES" dirty="0">
              <a:latin typeface="Arial" pitchFamily="34" charset="0"/>
              <a:cs typeface="Arial" pitchFamily="34" charset="0"/>
            </a:endParaRPr>
          </a:p>
        </p:txBody>
      </p:sp>
      <p:pic>
        <p:nvPicPr>
          <p:cNvPr id="5" name="Audio 4">
            <a:hlinkClick r:id="" action="ppaction://media"/>
            <a:extLst>
              <a:ext uri="{FF2B5EF4-FFF2-40B4-BE49-F238E27FC236}">
                <a16:creationId xmlns:a16="http://schemas.microsoft.com/office/drawing/2014/main" id="{8EFD6625-D52E-C820-C7A8-A54CAA666CD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26357"/>
    </mc:Choice>
    <mc:Fallback>
      <p:transition spd="slow" advTm="263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1272</TotalTime>
  <Words>719</Words>
  <Application>Microsoft Office PowerPoint</Application>
  <PresentationFormat>Presentación en pantalla (4:3)</PresentationFormat>
  <Paragraphs>49</Paragraphs>
  <Slides>10</Slides>
  <Notes>1</Notes>
  <HiddenSlides>0</HiddenSlides>
  <MMClips>10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10</vt:i4>
      </vt:variant>
    </vt:vector>
  </HeadingPairs>
  <TitlesOfParts>
    <vt:vector size="14" baseType="lpstr">
      <vt:lpstr>Arial</vt:lpstr>
      <vt:lpstr>Arial Black</vt:lpstr>
      <vt:lpstr>Calibri</vt:lpstr>
      <vt:lpstr>Tema de Office</vt:lpstr>
      <vt:lpstr>GENERA E INNOVA 2023  UNIVERSIDAD DE CIENCIAS MEDICAS DE MATANZAS      APENDICECTOMÍA LAPAROSCÓPICA  MEDIANTE  PUERTO ÚNICO TRANSUMBILICAL CON EQUIPAMIENTO CONVENCIONAL. </vt:lpstr>
      <vt:lpstr>Presentación de PowerPoint</vt:lpstr>
      <vt:lpstr> </vt:lpstr>
      <vt:lpstr>OBJETIVO</vt:lpstr>
      <vt:lpstr>La cirugía laparoscópica por puerto único está en su infancia, por lo tanto, el instrumental quirúrgico está en evolución. Ha de percatarse de que los instrumentos ideales para la cirugía por puerto único, los instrumentos descartables, son muy costosos.</vt:lpstr>
      <vt:lpstr>Existen dos opciones para el emplazamiento en la cirugía por un único puerto: un único trócar con múltiples puertos o múltiples trócares individuales. Cada uno de ambos abordajes finalmente dejará al paciente con una incisión aponeurótica de 1,5-2 cm.</vt:lpstr>
      <vt:lpstr>Técnica quirúrgica empleada.  ¿Cómo lo hacemos? </vt:lpstr>
      <vt:lpstr>RESULTADOS</vt:lpstr>
      <vt:lpstr>CONCLUSIONES</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EVENTO CIENTIFICO INTERNACIONAL UNIVERSIDAD - SOCIEDAD 2022   I Conferencia Internacional de Innovación   APENDICECTOMÍA LAPAROSCÓPICA  MEDIANTE  PUERTO ÚNICO TRANSUMBILICAL EMPLEANDO EQUIPAMIENTO CONVENCIONAL.</dc:title>
  <dc:creator>DR</dc:creator>
  <cp:lastModifiedBy>guillermo</cp:lastModifiedBy>
  <cp:revision>12</cp:revision>
  <dcterms:created xsi:type="dcterms:W3CDTF">2013-03-03T20:36:09Z</dcterms:created>
  <dcterms:modified xsi:type="dcterms:W3CDTF">2023-03-01T16:16:43Z</dcterms:modified>
</cp:coreProperties>
</file>