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6A96C-7F6F-4F06-B702-BCCEF6E6B6C1}" type="datetimeFigureOut">
              <a:rPr lang="es-ES" smtClean="0"/>
              <a:t>18/02/2023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0607-E821-4D04-AED9-CE7DE4BBE5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252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6A96C-7F6F-4F06-B702-BCCEF6E6B6C1}" type="datetimeFigureOut">
              <a:rPr lang="es-ES" smtClean="0"/>
              <a:t>18/02/2023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0607-E821-4D04-AED9-CE7DE4BBE5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42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6A96C-7F6F-4F06-B702-BCCEF6E6B6C1}" type="datetimeFigureOut">
              <a:rPr lang="es-ES" smtClean="0"/>
              <a:t>18/02/2023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0607-E821-4D04-AED9-CE7DE4BBE5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376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6A96C-7F6F-4F06-B702-BCCEF6E6B6C1}" type="datetimeFigureOut">
              <a:rPr lang="es-ES" smtClean="0"/>
              <a:t>18/02/2023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0607-E821-4D04-AED9-CE7DE4BBE5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328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6A96C-7F6F-4F06-B702-BCCEF6E6B6C1}" type="datetimeFigureOut">
              <a:rPr lang="es-ES" smtClean="0"/>
              <a:t>18/02/2023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0607-E821-4D04-AED9-CE7DE4BBE5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523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6A96C-7F6F-4F06-B702-BCCEF6E6B6C1}" type="datetimeFigureOut">
              <a:rPr lang="es-ES" smtClean="0"/>
              <a:t>18/02/2023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0607-E821-4D04-AED9-CE7DE4BBE5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543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6A96C-7F6F-4F06-B702-BCCEF6E6B6C1}" type="datetimeFigureOut">
              <a:rPr lang="es-ES" smtClean="0"/>
              <a:t>18/02/2023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0607-E821-4D04-AED9-CE7DE4BBE5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34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6A96C-7F6F-4F06-B702-BCCEF6E6B6C1}" type="datetimeFigureOut">
              <a:rPr lang="es-ES" smtClean="0"/>
              <a:t>18/02/2023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0607-E821-4D04-AED9-CE7DE4BBE5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202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6A96C-7F6F-4F06-B702-BCCEF6E6B6C1}" type="datetimeFigureOut">
              <a:rPr lang="es-ES" smtClean="0"/>
              <a:t>18/02/2023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0607-E821-4D04-AED9-CE7DE4BBE5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500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6A96C-7F6F-4F06-B702-BCCEF6E6B6C1}" type="datetimeFigureOut">
              <a:rPr lang="es-ES" smtClean="0"/>
              <a:t>18/02/2023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0607-E821-4D04-AED9-CE7DE4BBE5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518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6A96C-7F6F-4F06-B702-BCCEF6E6B6C1}" type="datetimeFigureOut">
              <a:rPr lang="es-ES" smtClean="0"/>
              <a:t>18/02/2023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30607-E821-4D04-AED9-CE7DE4BBE5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417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6A96C-7F6F-4F06-B702-BCCEF6E6B6C1}" type="datetimeFigureOut">
              <a:rPr lang="es-ES" smtClean="0"/>
              <a:t>18/02/2023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30607-E821-4D04-AED9-CE7DE4BBE5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765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54298" y="1547366"/>
            <a:ext cx="10916992" cy="2387600"/>
          </a:xfrm>
          <a:ln w="7620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Estrategia educativa dirigida a  adultos mayores diabéticos tipo 2 </a:t>
            </a:r>
            <a:r>
              <a:rPr lang="es-ES_tradn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proveedores de salud 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9139" y="4400529"/>
            <a:ext cx="8230624" cy="2167696"/>
          </a:xfrm>
          <a:ln w="762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DraC. Maria de la Caridad Casanova Moreno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Lic. Francisco Machado Reyes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MSc. Lic. Daimy Casanova Moreno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Lic. Wagner González Casanova</a:t>
            </a:r>
          </a:p>
        </p:txBody>
      </p:sp>
      <p:pic>
        <p:nvPicPr>
          <p:cNvPr id="4" name="Imagen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10" y="149247"/>
            <a:ext cx="1942465" cy="124167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0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10" y="149247"/>
            <a:ext cx="1942465" cy="124167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15911" y="1586389"/>
            <a:ext cx="11848562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La investigación brinda herramientas teórico prácticas a los profesionales de la salud para la promoción de salud en el contexto cubano actual, dirigidos a los adultos mayores diabéticos tipo 2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15911" y="3298865"/>
            <a:ext cx="11848561" cy="156966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Su condición cualitativamente nueva reside en que se instituyen las precisiones y circunstancias inevitables para la mejoría de la promoción y la educación en salud del adulto mayor diabético a partir de la integración de los componentes de la estrategia en la que estos asumen un rol diferente como sujeto dinámico de su propia educación para la salud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15912" y="5380672"/>
            <a:ext cx="11848560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Aporta instrumentos metodológicos para ofrecer una promoción y educación para la salud al adulto mayor diabético tipo 2 de mayor calidad, más práctica, a la vez que contribuye al fortalecimiento de los recursos humanos que en ella participan</a:t>
            </a:r>
          </a:p>
        </p:txBody>
      </p:sp>
      <p:sp>
        <p:nvSpPr>
          <p:cNvPr id="8" name="Rectángulo 7"/>
          <p:cNvSpPr/>
          <p:nvPr/>
        </p:nvSpPr>
        <p:spPr>
          <a:xfrm>
            <a:off x="2816180" y="246862"/>
            <a:ext cx="6758068" cy="523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Fecha de comienzo de la generalización: 2016</a:t>
            </a:r>
          </a:p>
        </p:txBody>
      </p:sp>
      <p:sp>
        <p:nvSpPr>
          <p:cNvPr id="9" name="Rectángulo 8"/>
          <p:cNvSpPr/>
          <p:nvPr/>
        </p:nvSpPr>
        <p:spPr>
          <a:xfrm>
            <a:off x="4033644" y="885202"/>
            <a:ext cx="4695324" cy="523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Breve descripción del resultado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54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41668" y="355886"/>
            <a:ext cx="11668259" cy="169706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Ofrece además un enriquecimiento de las ciencias de la salud en el componente de promoción y educación para la salud del adulto mayor con DM2, dado por la idea integradora que accede a interrelacionar los componentes: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690746" y="3627608"/>
            <a:ext cx="4061137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Equipo Básico de Salud, Grupo Básico de Trabajo, familia, y comunidad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619739" y="3990529"/>
            <a:ext cx="4134119" cy="193899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Diseñados y validados para esta investigación 13 medios de enseñanza que pueden ser utilizados en el nivel Primario de Salud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Flecha abajo 6"/>
          <p:cNvSpPr/>
          <p:nvPr/>
        </p:nvSpPr>
        <p:spPr>
          <a:xfrm>
            <a:off x="8043328" y="2296849"/>
            <a:ext cx="1165066" cy="15539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Flecha abajo 7"/>
          <p:cNvSpPr/>
          <p:nvPr/>
        </p:nvSpPr>
        <p:spPr>
          <a:xfrm>
            <a:off x="2158519" y="2174902"/>
            <a:ext cx="1125593" cy="13307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13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7425" y="555612"/>
            <a:ext cx="11874320" cy="156966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Se contextualiza la Metodología de la Educación Popular al utilizar una pedagogía desigual en contenido y forma de la Pedagogía tradicional, sustentada en la voluntad política del estado y el gobierno cubano, al partir de categorías esenciales como base de la labor pedagógica comunitaria realizada entre los adultos mayores con DM2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67426" y="3153563"/>
            <a:ext cx="11874319" cy="30469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Dado que el Programa de Educación en Diabetes a nivel primario de atención, no tiene definido el procedimiento de evaluación se brinda una guía específicamente diseñada para estos fines, que consta de 32 criterios e indicadores y podrá ser utilizada en otros contextos. Finalmente brinda una estrategia educativa con cinco elementos o categorías para su intervención, planteada para la educación de adultos mayores diabéticos tipo 2 (Eduadiab60), diseñada a partir de las necesidades cognitivo-afectivas identificadas para contribuir a largo plazo al cambio de comportamiento sobre la DM, sus factores de riesgo y pronóstico acogiendo o cambiando los estilos de vida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05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102725" y="170082"/>
            <a:ext cx="3330335" cy="523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just"/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Actividades realizadas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63131" y="942573"/>
            <a:ext cx="11827099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Estrategia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Educativa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 </a:t>
            </a:r>
            <a:r>
              <a:rPr lang="es-ES_tradn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Para la educación de adultos mayores DM2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 que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incluye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 la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Guía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 para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evaluar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 el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Programa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 de Educación al diabetico en la APS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63131" y="2048978"/>
            <a:ext cx="6100294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_tradn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Programa de Capacitación</a:t>
            </a:r>
            <a:r>
              <a:rPr lang="es-ES_tradn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 para los facilitadores que participan en la implementación de la estrategia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593983" y="1977077"/>
            <a:ext cx="5396247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Curso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Superación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 para el </a:t>
            </a:r>
            <a:r>
              <a:rPr lang="es-ES_tradn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manejo actual de la DM2 en el nivel primario dirigido a los profesionales del sector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63131" y="3495478"/>
            <a:ext cx="6096000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just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Plan de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Comunicación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 e</a:t>
            </a:r>
            <a:r>
              <a:rPr lang="es-ES_tradn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n salud para adultos mayores con DM2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080708" y="3473655"/>
            <a:ext cx="3965060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just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Plan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 d</a:t>
            </a:r>
            <a:r>
              <a:rPr lang="es-ES_tradn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e acciones comunitarias </a:t>
            </a:r>
          </a:p>
          <a:p>
            <a:pPr algn="just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            “</a:t>
            </a:r>
            <a:r>
              <a:rPr lang="es-ES_tradn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Renacer a la Vida”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85390" y="4605421"/>
            <a:ext cx="6173741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just"/>
            <a:r>
              <a:rPr lang="es-ES_tradn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S PGothic" panose="020B0600070205080204" pitchFamily="34" charset="-128"/>
              </a:rPr>
              <a:t>Programa de EPS para adultos mayores con DM2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080708" y="4638782"/>
            <a:ext cx="4090735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just"/>
            <a:r>
              <a:rPr lang="es-ES_tradnl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S PGothic" panose="020B0600070205080204" pitchFamily="34" charset="-128"/>
              </a:rPr>
              <a:t>Creación de grupos de reflexión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11584" y="5420328"/>
            <a:ext cx="2399183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just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Una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tesis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 doctoral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4953138" y="5292825"/>
            <a:ext cx="4110100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just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9 TTR de la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especialidad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 de MGI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95312" y="6123605"/>
            <a:ext cx="11562736" cy="48750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4 Tesis de Maestría (Educación Médica, Enfermería, Longevidad Satisfactoria,  APS)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</a:endParaRPr>
          </a:p>
        </p:txBody>
      </p:sp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35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2" t="10220" r="35061" b="20091"/>
          <a:stretch/>
        </p:blipFill>
        <p:spPr bwMode="auto">
          <a:xfrm>
            <a:off x="484773" y="618173"/>
            <a:ext cx="3095554" cy="2575788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n 2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6" t="15452" r="35206" b="16170"/>
          <a:stretch/>
        </p:blipFill>
        <p:spPr bwMode="auto">
          <a:xfrm>
            <a:off x="6453631" y="463639"/>
            <a:ext cx="3527496" cy="3233417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Imagen 3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92" t="14677" r="35210" b="16157"/>
          <a:stretch/>
        </p:blipFill>
        <p:spPr bwMode="auto">
          <a:xfrm>
            <a:off x="7727610" y="4390436"/>
            <a:ext cx="2562610" cy="2164910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agen 4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0" t="9695" r="35208" b="20354"/>
          <a:stretch/>
        </p:blipFill>
        <p:spPr bwMode="auto">
          <a:xfrm>
            <a:off x="2235379" y="3760191"/>
            <a:ext cx="2689895" cy="2481905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789054" y="179193"/>
            <a:ext cx="4703211" cy="523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Logros obtenidos hasta la fecha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08338" y="1204975"/>
            <a:ext cx="1856983" cy="98527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Publicaciones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2011-2022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892085" y="1453857"/>
            <a:ext cx="495649" cy="48750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37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964804" y="2190245"/>
            <a:ext cx="1635617" cy="58907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457200">
              <a:lnSpc>
                <a:spcPct val="150000"/>
              </a:lnSpc>
              <a:spcAft>
                <a:spcPts val="1000"/>
              </a:spcAft>
            </a:pP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Libros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8157832" y="2190245"/>
            <a:ext cx="483892" cy="48750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082918" y="4214745"/>
            <a:ext cx="4196918" cy="48750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Patentes (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DERECHOS DE AUTOR)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6600420" y="4150747"/>
            <a:ext cx="631568" cy="48750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862884" y="5503103"/>
            <a:ext cx="9839459" cy="46166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Se trabaja en la incorporación al Programa Nacional de Educación al diabetico</a:t>
            </a:r>
            <a:endParaRPr lang="es-E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2" name="Flecha izquierda y derecha 11"/>
          <p:cNvSpPr/>
          <p:nvPr/>
        </p:nvSpPr>
        <p:spPr>
          <a:xfrm>
            <a:off x="2620627" y="1493833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 izquierda y derecha 12"/>
          <p:cNvSpPr/>
          <p:nvPr/>
        </p:nvSpPr>
        <p:spPr>
          <a:xfrm>
            <a:off x="6747958" y="2201116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 izquierda y derecha 13"/>
          <p:cNvSpPr/>
          <p:nvPr/>
        </p:nvSpPr>
        <p:spPr>
          <a:xfrm>
            <a:off x="5332052" y="4156558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09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08338" y="2568090"/>
            <a:ext cx="11024316" cy="267765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s-E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Dificultades afrontadas</a:t>
            </a:r>
          </a:p>
          <a:p>
            <a:pPr algn="ctr">
              <a:lnSpc>
                <a:spcPct val="200000"/>
              </a:lnSpc>
            </a:pP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Existen muchas trabas y dificultades en la introducción en los programas nacionales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4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66163" y="1428000"/>
            <a:ext cx="11582400" cy="230832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Este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resultado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posee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un impacto social de la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ciencia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y la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tecnología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por 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los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efectos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positivos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en la población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adulta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mayor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diabética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y en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los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proveedores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 salud, dada la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incorporación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conocimiento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científico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y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tecnológico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en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prácticas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sociales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hábitos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instituciones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. Al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mismo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tiempo, la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sociedad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lo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percibe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 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como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 una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fuente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bienestar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porque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crea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nuevas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oportunidades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atiende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necesidades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empodera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a las personas y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contribuye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alguna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otra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manera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al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mejoramiento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 la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sociedad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66163" y="4741245"/>
            <a:ext cx="11582400" cy="156966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Posee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impacto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económico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por que al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educar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al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adulto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mayor diabetico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tipo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2 y sus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proveedores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, se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mejora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la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calidad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vida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disminuye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el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consumo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medicamentos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disminuyen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los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costos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atención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en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consulta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médica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y por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complicaciones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mejora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la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economía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individual, familiar y por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ende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la del estado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724221" y="230678"/>
            <a:ext cx="1505220" cy="523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Impactos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84956" y="999830"/>
            <a:ext cx="11818154" cy="193899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Por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otra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parte,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posee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impacto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clínico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 por el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beneficio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que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aporta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al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conocimiento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y la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prevención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 las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complicaciones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 la enfermedad 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los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proveedores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 salud y 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los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adultos mayores diabéticos, y su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contribución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al proceso de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elaboración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 una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decisión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médica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; que es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multifacético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y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abarca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la forma en que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debe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ser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educado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el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paciente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adulto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mayor diabetico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tipo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2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84956" y="3734358"/>
            <a:ext cx="11818153" cy="267765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Posee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impacto en la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accesibilidad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pues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mide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las mayores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posibilidades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acceso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a la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atención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 salud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prestada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por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medio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del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resultado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introducido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pues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es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accesible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toda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la APS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independientemente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del lugar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donde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este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ubicado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el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Consultorio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del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Médico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y la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Enfermera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de la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Familia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, al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mismo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tiempo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posee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impacto de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aceptabilidad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por la población en la que se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trabajó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, tanto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usuarios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como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prestadores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 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pues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indica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los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estándares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que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deben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ser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establecidos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por el estado para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asegurar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que la educación del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adulto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mayor diabetico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tipo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 2 sea de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calidad</a:t>
            </a:r>
            <a:endParaRPr lang="es-E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775736" y="129905"/>
            <a:ext cx="1505220" cy="52322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s-E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anose="02020603050405020304" pitchFamily="18" charset="0"/>
              </a:rPr>
              <a:t>Impactos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56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721</Words>
  <Application>Microsoft Office PowerPoint</Application>
  <PresentationFormat>Panorámica</PresentationFormat>
  <Paragraphs>44</Paragraphs>
  <Slides>10</Slides>
  <Notes>0</Notes>
  <HiddenSlides>0</HiddenSlides>
  <MMClips>10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MS PGothic</vt:lpstr>
      <vt:lpstr>Arial</vt:lpstr>
      <vt:lpstr>Calibri</vt:lpstr>
      <vt:lpstr>Calibri Light</vt:lpstr>
      <vt:lpstr>Times New Roman</vt:lpstr>
      <vt:lpstr>Tema de Office</vt:lpstr>
      <vt:lpstr>Estrategia educativa dirigida a  adultos mayores diabéticos tipo 2 y proveedores de salud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Estrategia educativa dirigida a  adultos mayores diabéticos tipo 2 y proveedores de salud</dc:title>
  <dc:creator>Usuario de Windows</dc:creator>
  <cp:lastModifiedBy>Usuario de Windows</cp:lastModifiedBy>
  <cp:revision>7</cp:revision>
  <dcterms:created xsi:type="dcterms:W3CDTF">2023-02-18T18:01:18Z</dcterms:created>
  <dcterms:modified xsi:type="dcterms:W3CDTF">2023-02-18T19:07:40Z</dcterms:modified>
</cp:coreProperties>
</file>