
<file path=[Content_Types].xml><?xml version="1.0" encoding="utf-8"?>
<Types xmlns="http://schemas.openxmlformats.org/package/2006/content-types">
  <Default Extension="png" ContentType="image/png"/>
  <Default Extension="m4a" ContentType="audio/mp4"/>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78" r:id="rId3"/>
    <p:sldId id="588" r:id="rId4"/>
    <p:sldId id="598" r:id="rId5"/>
    <p:sldId id="599" r:id="rId6"/>
    <p:sldId id="266" r:id="rId7"/>
    <p:sldId id="267" r:id="rId8"/>
    <p:sldId id="275" r:id="rId9"/>
    <p:sldId id="257" r:id="rId10"/>
    <p:sldId id="269" r:id="rId1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99" autoAdjust="0"/>
    <p:restoredTop sz="94609" autoAdjust="0"/>
  </p:normalViewPr>
  <p:slideViewPr>
    <p:cSldViewPr snapToGrid="0">
      <p:cViewPr varScale="1">
        <p:scale>
          <a:sx n="73" d="100"/>
          <a:sy n="73" d="100"/>
        </p:scale>
        <p:origin x="58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5D024A-7D1F-4ED9-BCFC-8ACC9784ED68}" type="datetimeFigureOut">
              <a:rPr lang="es-ES" smtClean="0"/>
              <a:pPr/>
              <a:t>17/02/2023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10899C-B436-41CD-9C21-8CF9B750A6EB}" type="slidenum">
              <a:rPr lang="es-ES" smtClean="0"/>
              <a:pPr/>
              <a:t>‹Nº›</a:t>
            </a:fld>
            <a:endParaRPr lang="es-ES"/>
          </a:p>
        </p:txBody>
      </p:sp>
    </p:spTree>
    <p:extLst>
      <p:ext uri="{BB962C8B-B14F-4D97-AF65-F5344CB8AC3E}">
        <p14:creationId xmlns:p14="http://schemas.microsoft.com/office/powerpoint/2010/main" val="527493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810899C-B436-41CD-9C21-8CF9B750A6EB}" type="slidenum">
              <a:rPr lang="es-ES" smtClean="0"/>
              <a:pPr/>
              <a:t>1</a:t>
            </a:fld>
            <a:endParaRPr lang="es-ES"/>
          </a:p>
        </p:txBody>
      </p:sp>
    </p:spTree>
    <p:extLst>
      <p:ext uri="{BB962C8B-B14F-4D97-AF65-F5344CB8AC3E}">
        <p14:creationId xmlns:p14="http://schemas.microsoft.com/office/powerpoint/2010/main" val="2288093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810899C-B436-41CD-9C21-8CF9B750A6EB}" type="slidenum">
              <a:rPr lang="es-ES" smtClean="0"/>
              <a:pPr/>
              <a:t>2</a:t>
            </a:fld>
            <a:endParaRPr lang="es-ES"/>
          </a:p>
        </p:txBody>
      </p:sp>
    </p:spTree>
    <p:extLst>
      <p:ext uri="{BB962C8B-B14F-4D97-AF65-F5344CB8AC3E}">
        <p14:creationId xmlns:p14="http://schemas.microsoft.com/office/powerpoint/2010/main" val="1010816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a:ln/>
        </p:spPr>
      </p:sp>
      <p:sp>
        <p:nvSpPr>
          <p:cNvPr id="2457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a:latin typeface="Arial" panose="020B0604020202020204" pitchFamily="34" charset="0"/>
              </a:rPr>
              <a:t>Debe ser una actividad planificada como un  proceso intencionado se le preguntas al estudiante que le permitan  crear y formar a través de las formas visuales,  conocimientos nuevos y a su vez entablar una conversación se relacionan  conceptos nuevos  con los conocimientos previos  con el objetivo de verla y entenderla.</a:t>
            </a:r>
          </a:p>
          <a:p>
            <a:r>
              <a:rPr lang="es-ES" altLang="es-ES">
                <a:latin typeface="Arial" panose="020B0604020202020204" pitchFamily="34" charset="0"/>
              </a:rPr>
              <a:t>Se debe utilizar recursos didácticos ¨biografía, videos  esto posibilita una mayor información  sobre el contexto social, político, económico en el cual se encontraba el autor cuando la realizó. </a:t>
            </a:r>
          </a:p>
          <a:p>
            <a:r>
              <a:rPr lang="es-ES" altLang="es-ES">
                <a:latin typeface="Arial" panose="020B0604020202020204" pitchFamily="34" charset="0"/>
              </a:rPr>
              <a:t> </a:t>
            </a:r>
          </a:p>
        </p:txBody>
      </p:sp>
      <p:sp>
        <p:nvSpPr>
          <p:cNvPr id="2458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25C8399-EA7D-44F6-90C1-231FD28A4815}" type="slidenum">
              <a:rPr lang="es-ES" altLang="es-CO" smtClean="0"/>
              <a:pPr/>
              <a:t>4</a:t>
            </a:fld>
            <a:endParaRPr lang="es-ES" altLang="es-CO"/>
          </a:p>
        </p:txBody>
      </p:sp>
    </p:spTree>
    <p:extLst>
      <p:ext uri="{BB962C8B-B14F-4D97-AF65-F5344CB8AC3E}">
        <p14:creationId xmlns:p14="http://schemas.microsoft.com/office/powerpoint/2010/main" val="4096698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951A4AFD-8CC7-4937-B8C9-5E1D09D6426F}" type="datetimeFigureOut">
              <a:rPr lang="es-ES" smtClean="0"/>
              <a:pPr/>
              <a:t>17/02/2023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3454D7A-6194-4E97-97B3-877BF4BC43AD}" type="slidenum">
              <a:rPr lang="es-ES" smtClean="0"/>
              <a:pPr/>
              <a:t>‹Nº›</a:t>
            </a:fld>
            <a:endParaRPr lang="es-ES"/>
          </a:p>
        </p:txBody>
      </p:sp>
    </p:spTree>
    <p:extLst>
      <p:ext uri="{BB962C8B-B14F-4D97-AF65-F5344CB8AC3E}">
        <p14:creationId xmlns:p14="http://schemas.microsoft.com/office/powerpoint/2010/main" val="41452516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951A4AFD-8CC7-4937-B8C9-5E1D09D6426F}" type="datetimeFigureOut">
              <a:rPr lang="es-ES" smtClean="0"/>
              <a:pPr/>
              <a:t>17/02/2023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3454D7A-6194-4E97-97B3-877BF4BC43AD}" type="slidenum">
              <a:rPr lang="es-ES" smtClean="0"/>
              <a:pPr/>
              <a:t>‹Nº›</a:t>
            </a:fld>
            <a:endParaRPr lang="es-ES"/>
          </a:p>
        </p:txBody>
      </p:sp>
    </p:spTree>
    <p:extLst>
      <p:ext uri="{BB962C8B-B14F-4D97-AF65-F5344CB8AC3E}">
        <p14:creationId xmlns:p14="http://schemas.microsoft.com/office/powerpoint/2010/main" val="3162455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951A4AFD-8CC7-4937-B8C9-5E1D09D6426F}" type="datetimeFigureOut">
              <a:rPr lang="es-ES" smtClean="0"/>
              <a:pPr/>
              <a:t>17/02/2023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3454D7A-6194-4E97-97B3-877BF4BC43AD}" type="slidenum">
              <a:rPr lang="es-ES" smtClean="0"/>
              <a:pPr/>
              <a:t>‹Nº›</a:t>
            </a:fld>
            <a:endParaRPr lang="es-ES"/>
          </a:p>
        </p:txBody>
      </p:sp>
    </p:spTree>
    <p:extLst>
      <p:ext uri="{BB962C8B-B14F-4D97-AF65-F5344CB8AC3E}">
        <p14:creationId xmlns:p14="http://schemas.microsoft.com/office/powerpoint/2010/main" val="3186996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951A4AFD-8CC7-4937-B8C9-5E1D09D6426F}" type="datetimeFigureOut">
              <a:rPr lang="es-ES" smtClean="0"/>
              <a:pPr/>
              <a:t>17/02/2023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3454D7A-6194-4E97-97B3-877BF4BC43AD}" type="slidenum">
              <a:rPr lang="es-ES" smtClean="0"/>
              <a:pPr/>
              <a:t>‹Nº›</a:t>
            </a:fld>
            <a:endParaRPr lang="es-ES"/>
          </a:p>
        </p:txBody>
      </p:sp>
    </p:spTree>
    <p:extLst>
      <p:ext uri="{BB962C8B-B14F-4D97-AF65-F5344CB8AC3E}">
        <p14:creationId xmlns:p14="http://schemas.microsoft.com/office/powerpoint/2010/main" val="23255265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951A4AFD-8CC7-4937-B8C9-5E1D09D6426F}" type="datetimeFigureOut">
              <a:rPr lang="es-ES" smtClean="0"/>
              <a:pPr/>
              <a:t>17/02/2023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3454D7A-6194-4E97-97B3-877BF4BC43AD}" type="slidenum">
              <a:rPr lang="es-ES" smtClean="0"/>
              <a:pPr/>
              <a:t>‹Nº›</a:t>
            </a:fld>
            <a:endParaRPr lang="es-ES"/>
          </a:p>
        </p:txBody>
      </p:sp>
    </p:spTree>
    <p:extLst>
      <p:ext uri="{BB962C8B-B14F-4D97-AF65-F5344CB8AC3E}">
        <p14:creationId xmlns:p14="http://schemas.microsoft.com/office/powerpoint/2010/main" val="16596748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951A4AFD-8CC7-4937-B8C9-5E1D09D6426F}" type="datetimeFigureOut">
              <a:rPr lang="es-ES" smtClean="0"/>
              <a:pPr/>
              <a:t>17/02/2023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3454D7A-6194-4E97-97B3-877BF4BC43AD}" type="slidenum">
              <a:rPr lang="es-ES" smtClean="0"/>
              <a:pPr/>
              <a:t>‹Nº›</a:t>
            </a:fld>
            <a:endParaRPr lang="es-ES"/>
          </a:p>
        </p:txBody>
      </p:sp>
    </p:spTree>
    <p:extLst>
      <p:ext uri="{BB962C8B-B14F-4D97-AF65-F5344CB8AC3E}">
        <p14:creationId xmlns:p14="http://schemas.microsoft.com/office/powerpoint/2010/main" val="36970535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951A4AFD-8CC7-4937-B8C9-5E1D09D6426F}" type="datetimeFigureOut">
              <a:rPr lang="es-ES" smtClean="0"/>
              <a:pPr/>
              <a:t>17/02/2023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3454D7A-6194-4E97-97B3-877BF4BC43AD}" type="slidenum">
              <a:rPr lang="es-ES" smtClean="0"/>
              <a:pPr/>
              <a:t>‹Nº›</a:t>
            </a:fld>
            <a:endParaRPr lang="es-ES"/>
          </a:p>
        </p:txBody>
      </p:sp>
    </p:spTree>
    <p:extLst>
      <p:ext uri="{BB962C8B-B14F-4D97-AF65-F5344CB8AC3E}">
        <p14:creationId xmlns:p14="http://schemas.microsoft.com/office/powerpoint/2010/main" val="22871205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951A4AFD-8CC7-4937-B8C9-5E1D09D6426F}" type="datetimeFigureOut">
              <a:rPr lang="es-ES" smtClean="0"/>
              <a:pPr/>
              <a:t>17/02/2023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3454D7A-6194-4E97-97B3-877BF4BC43AD}" type="slidenum">
              <a:rPr lang="es-ES" smtClean="0"/>
              <a:pPr/>
              <a:t>‹Nº›</a:t>
            </a:fld>
            <a:endParaRPr lang="es-ES"/>
          </a:p>
        </p:txBody>
      </p:sp>
    </p:spTree>
    <p:extLst>
      <p:ext uri="{BB962C8B-B14F-4D97-AF65-F5344CB8AC3E}">
        <p14:creationId xmlns:p14="http://schemas.microsoft.com/office/powerpoint/2010/main" val="4347920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51A4AFD-8CC7-4937-B8C9-5E1D09D6426F}" type="datetimeFigureOut">
              <a:rPr lang="es-ES" smtClean="0"/>
              <a:pPr/>
              <a:t>17/02/2023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3454D7A-6194-4E97-97B3-877BF4BC43AD}" type="slidenum">
              <a:rPr lang="es-ES" smtClean="0"/>
              <a:pPr/>
              <a:t>‹Nº›</a:t>
            </a:fld>
            <a:endParaRPr lang="es-ES"/>
          </a:p>
        </p:txBody>
      </p:sp>
    </p:spTree>
    <p:extLst>
      <p:ext uri="{BB962C8B-B14F-4D97-AF65-F5344CB8AC3E}">
        <p14:creationId xmlns:p14="http://schemas.microsoft.com/office/powerpoint/2010/main" val="24520986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51A4AFD-8CC7-4937-B8C9-5E1D09D6426F}" type="datetimeFigureOut">
              <a:rPr lang="es-ES" smtClean="0"/>
              <a:pPr/>
              <a:t>17/02/2023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3454D7A-6194-4E97-97B3-877BF4BC43AD}" type="slidenum">
              <a:rPr lang="es-ES" smtClean="0"/>
              <a:pPr/>
              <a:t>‹Nº›</a:t>
            </a:fld>
            <a:endParaRPr lang="es-ES"/>
          </a:p>
        </p:txBody>
      </p:sp>
    </p:spTree>
    <p:extLst>
      <p:ext uri="{BB962C8B-B14F-4D97-AF65-F5344CB8AC3E}">
        <p14:creationId xmlns:p14="http://schemas.microsoft.com/office/powerpoint/2010/main" val="27250356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51A4AFD-8CC7-4937-B8C9-5E1D09D6426F}" type="datetimeFigureOut">
              <a:rPr lang="es-ES" smtClean="0"/>
              <a:pPr/>
              <a:t>17/02/2023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3454D7A-6194-4E97-97B3-877BF4BC43AD}" type="slidenum">
              <a:rPr lang="es-ES" smtClean="0"/>
              <a:pPr/>
              <a:t>‹Nº›</a:t>
            </a:fld>
            <a:endParaRPr lang="es-ES"/>
          </a:p>
        </p:txBody>
      </p:sp>
    </p:spTree>
    <p:extLst>
      <p:ext uri="{BB962C8B-B14F-4D97-AF65-F5344CB8AC3E}">
        <p14:creationId xmlns:p14="http://schemas.microsoft.com/office/powerpoint/2010/main" val="7369332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1A4AFD-8CC7-4937-B8C9-5E1D09D6426F}" type="datetimeFigureOut">
              <a:rPr lang="es-ES" smtClean="0"/>
              <a:pPr/>
              <a:t>17/02/2023</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54D7A-6194-4E97-97B3-877BF4BC43AD}" type="slidenum">
              <a:rPr lang="es-ES" smtClean="0"/>
              <a:pPr/>
              <a:t>‹Nº›</a:t>
            </a:fld>
            <a:endParaRPr lang="es-ES"/>
          </a:p>
        </p:txBody>
      </p:sp>
    </p:spTree>
    <p:extLst>
      <p:ext uri="{BB962C8B-B14F-4D97-AF65-F5344CB8AC3E}">
        <p14:creationId xmlns:p14="http://schemas.microsoft.com/office/powerpoint/2010/main" val="2163359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audio" Target="../media/media10.m4a"/><Relationship Id="rId2" Type="http://schemas.microsoft.com/office/2007/relationships/media" Target="../media/media10.m4a"/><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media7.m4a"/><Relationship Id="rId2" Type="http://schemas.microsoft.com/office/2007/relationships/media" Target="../media/media7.m4a"/><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media8.m4a"/><Relationship Id="rId2" Type="http://schemas.microsoft.com/office/2007/relationships/media" Target="../media/media8.m4a"/><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audio" Target="../media/media9.m4a"/><Relationship Id="rId2" Type="http://schemas.microsoft.com/office/2007/relationships/media" Target="../media/media9.m4a"/><Relationship Id="rId1" Type="http://schemas.openxmlformats.org/officeDocument/2006/relationships/tags" Target="../tags/tag5.xml"/><Relationship Id="rId5" Type="http://schemas.openxmlformats.org/officeDocument/2006/relationships/image" Target="../media/image6.png"/><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5"/>
          <a:stretch>
            <a:fillRect/>
          </a:stretch>
        </p:blipFill>
        <p:spPr>
          <a:xfrm>
            <a:off x="1722894" y="530704"/>
            <a:ext cx="9217295" cy="1078623"/>
          </a:xfrm>
          <a:prstGeom prst="rect">
            <a:avLst/>
          </a:prstGeom>
        </p:spPr>
      </p:pic>
      <p:grpSp>
        <p:nvGrpSpPr>
          <p:cNvPr id="14" name="Grupo 13">
            <a:extLst>
              <a:ext uri="{FF2B5EF4-FFF2-40B4-BE49-F238E27FC236}">
                <a16:creationId xmlns:a16="http://schemas.microsoft.com/office/drawing/2014/main" id="{0D6F7118-75FF-4049-B762-CB5B92662ACE}"/>
              </a:ext>
            </a:extLst>
          </p:cNvPr>
          <p:cNvGrpSpPr/>
          <p:nvPr/>
        </p:nvGrpSpPr>
        <p:grpSpPr>
          <a:xfrm>
            <a:off x="431074" y="1908127"/>
            <a:ext cx="10752114" cy="3832851"/>
            <a:chOff x="1885233" y="2975447"/>
            <a:chExt cx="8499488" cy="3027036"/>
          </a:xfrm>
        </p:grpSpPr>
        <p:grpSp>
          <p:nvGrpSpPr>
            <p:cNvPr id="13" name="Grupo 12">
              <a:extLst>
                <a:ext uri="{FF2B5EF4-FFF2-40B4-BE49-F238E27FC236}">
                  <a16:creationId xmlns:a16="http://schemas.microsoft.com/office/drawing/2014/main" id="{2C3FB7E9-FF93-417F-9DBB-ACEC8ABF078F}"/>
                </a:ext>
              </a:extLst>
            </p:cNvPr>
            <p:cNvGrpSpPr/>
            <p:nvPr/>
          </p:nvGrpSpPr>
          <p:grpSpPr>
            <a:xfrm>
              <a:off x="7179043" y="2975447"/>
              <a:ext cx="3205678" cy="2750995"/>
              <a:chOff x="7179043" y="2975447"/>
              <a:chExt cx="3205678" cy="2750995"/>
            </a:xfrm>
          </p:grpSpPr>
          <p:pic>
            <p:nvPicPr>
              <p:cNvPr id="2" name="Imagen 1">
                <a:extLst>
                  <a:ext uri="{FF2B5EF4-FFF2-40B4-BE49-F238E27FC236}">
                    <a16:creationId xmlns:a16="http://schemas.microsoft.com/office/drawing/2014/main" id="{13559423-8E52-485C-BC0F-DEC2C2AB378A}"/>
                  </a:ext>
                </a:extLst>
              </p:cNvPr>
              <p:cNvPicPr>
                <a:picLocks noChangeAspect="1"/>
              </p:cNvPicPr>
              <p:nvPr/>
            </p:nvPicPr>
            <p:blipFill>
              <a:blip r:embed="rId6"/>
              <a:stretch>
                <a:fillRect/>
              </a:stretch>
            </p:blipFill>
            <p:spPr>
              <a:xfrm>
                <a:off x="7179043" y="2975447"/>
                <a:ext cx="1508744" cy="1244440"/>
              </a:xfrm>
              <a:prstGeom prst="rect">
                <a:avLst/>
              </a:prstGeom>
              <a:ln w="38100">
                <a:noFill/>
              </a:ln>
            </p:spPr>
          </p:pic>
          <p:pic>
            <p:nvPicPr>
              <p:cNvPr id="3" name="Imagen 2">
                <a:extLst>
                  <a:ext uri="{FF2B5EF4-FFF2-40B4-BE49-F238E27FC236}">
                    <a16:creationId xmlns:a16="http://schemas.microsoft.com/office/drawing/2014/main" id="{72E3F1E1-CF5B-435C-AEB8-1E80024868CE}"/>
                  </a:ext>
                </a:extLst>
              </p:cNvPr>
              <p:cNvPicPr>
                <a:picLocks noChangeAspect="1"/>
              </p:cNvPicPr>
              <p:nvPr/>
            </p:nvPicPr>
            <p:blipFill>
              <a:blip r:embed="rId7"/>
              <a:stretch>
                <a:fillRect/>
              </a:stretch>
            </p:blipFill>
            <p:spPr>
              <a:xfrm>
                <a:off x="8875039" y="3011556"/>
                <a:ext cx="1509682" cy="1172224"/>
              </a:xfrm>
              <a:prstGeom prst="rect">
                <a:avLst/>
              </a:prstGeom>
              <a:ln w="57150">
                <a:solidFill>
                  <a:srgbClr val="FF0000"/>
                </a:solidFill>
              </a:ln>
            </p:spPr>
          </p:pic>
          <p:pic>
            <p:nvPicPr>
              <p:cNvPr id="7" name="Imagen 6">
                <a:extLst>
                  <a:ext uri="{FF2B5EF4-FFF2-40B4-BE49-F238E27FC236}">
                    <a16:creationId xmlns:a16="http://schemas.microsoft.com/office/drawing/2014/main" id="{34F4F244-03DD-466C-B64B-D0027F1A834E}"/>
                  </a:ext>
                </a:extLst>
              </p:cNvPr>
              <p:cNvPicPr>
                <a:picLocks noChangeAspect="1"/>
              </p:cNvPicPr>
              <p:nvPr/>
            </p:nvPicPr>
            <p:blipFill>
              <a:blip r:embed="rId8"/>
              <a:stretch>
                <a:fillRect/>
              </a:stretch>
            </p:blipFill>
            <p:spPr>
              <a:xfrm>
                <a:off x="7277527" y="4336683"/>
                <a:ext cx="1410260" cy="1349416"/>
              </a:xfrm>
              <a:prstGeom prst="rect">
                <a:avLst/>
              </a:prstGeom>
              <a:ln w="76200">
                <a:solidFill>
                  <a:srgbClr val="FF0000"/>
                </a:solidFill>
              </a:ln>
            </p:spPr>
          </p:pic>
          <p:pic>
            <p:nvPicPr>
              <p:cNvPr id="8" name="Imagen 7">
                <a:extLst>
                  <a:ext uri="{FF2B5EF4-FFF2-40B4-BE49-F238E27FC236}">
                    <a16:creationId xmlns:a16="http://schemas.microsoft.com/office/drawing/2014/main" id="{92D48CF7-66B4-4B9F-8D38-4F1ED0F4113E}"/>
                  </a:ext>
                </a:extLst>
              </p:cNvPr>
              <p:cNvPicPr>
                <a:picLocks noChangeAspect="1"/>
              </p:cNvPicPr>
              <p:nvPr/>
            </p:nvPicPr>
            <p:blipFill>
              <a:blip r:embed="rId9"/>
              <a:stretch>
                <a:fillRect/>
              </a:stretch>
            </p:blipFill>
            <p:spPr>
              <a:xfrm>
                <a:off x="8841324" y="4296339"/>
                <a:ext cx="1543397" cy="1430103"/>
              </a:xfrm>
              <a:prstGeom prst="rect">
                <a:avLst/>
              </a:prstGeom>
            </p:spPr>
          </p:pic>
        </p:grpSp>
        <p:sp>
          <p:nvSpPr>
            <p:cNvPr id="4" name="Rectángulo 3">
              <a:extLst>
                <a:ext uri="{FF2B5EF4-FFF2-40B4-BE49-F238E27FC236}">
                  <a16:creationId xmlns:a16="http://schemas.microsoft.com/office/drawing/2014/main" id="{A3503264-47EB-44A4-8E41-08F286152258}"/>
                </a:ext>
              </a:extLst>
            </p:cNvPr>
            <p:cNvSpPr/>
            <p:nvPr/>
          </p:nvSpPr>
          <p:spPr>
            <a:xfrm>
              <a:off x="1885234" y="3414802"/>
              <a:ext cx="4482548" cy="2587681"/>
            </a:xfrm>
            <a:prstGeom prst="rect">
              <a:avLst/>
            </a:prstGeom>
          </p:spPr>
          <p:txBody>
            <a:bodyPr wrap="square">
              <a:spAutoFit/>
            </a:bodyPr>
            <a:lstStyle/>
            <a:p>
              <a:pPr algn="just">
                <a:lnSpc>
                  <a:spcPct val="107000"/>
                </a:lnSpc>
                <a:spcAft>
                  <a:spcPts val="800"/>
                </a:spcAft>
              </a:pPr>
              <a:endParaRPr lang="es-ES" sz="20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ES" sz="20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ES" sz="20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ES" sz="2400" b="1" dirty="0">
                  <a:latin typeface="Arial" panose="020B0604020202020204" pitchFamily="34" charset="0"/>
                  <a:ea typeface="Calibri" panose="020F0502020204030204" pitchFamily="34" charset="0"/>
                  <a:cs typeface="Arial" panose="020B0604020202020204" pitchFamily="34" charset="0"/>
                </a:rPr>
                <a:t>Autores: </a:t>
              </a:r>
            </a:p>
            <a:p>
              <a:pPr algn="just">
                <a:lnSpc>
                  <a:spcPct val="107000"/>
                </a:lnSpc>
                <a:spcAft>
                  <a:spcPts val="800"/>
                </a:spcAft>
              </a:pPr>
              <a:r>
                <a:rPr lang="es-ES" sz="2400" dirty="0" err="1">
                  <a:latin typeface="Arial" panose="020B0604020202020204" pitchFamily="34" charset="0"/>
                  <a:ea typeface="Calibri" panose="020F0502020204030204" pitchFamily="34" charset="0"/>
                  <a:cs typeface="Arial" panose="020B0604020202020204" pitchFamily="34" charset="0"/>
                </a:rPr>
                <a:t>MsC</a:t>
              </a:r>
              <a:r>
                <a:rPr lang="es-ES" sz="2400" b="1" dirty="0">
                  <a:latin typeface="Arial" panose="020B0604020202020204" pitchFamily="34" charset="0"/>
                  <a:ea typeface="Calibri" panose="020F0502020204030204" pitchFamily="34" charset="0"/>
                  <a:cs typeface="Arial" panose="020B0604020202020204" pitchFamily="34" charset="0"/>
                </a:rPr>
                <a:t> </a:t>
              </a:r>
              <a:r>
                <a:rPr lang="es-ES" sz="2400" dirty="0" err="1" smtClean="0">
                  <a:latin typeface="Arial" panose="020B0604020202020204" pitchFamily="34" charset="0"/>
                  <a:ea typeface="Calibri" panose="020F0502020204030204" pitchFamily="34" charset="0"/>
                  <a:cs typeface="Arial" panose="020B0604020202020204" pitchFamily="34" charset="0"/>
                </a:rPr>
                <a:t>Raisa</a:t>
              </a:r>
              <a:r>
                <a:rPr lang="es-ES" sz="2400" dirty="0" smtClean="0">
                  <a:latin typeface="Arial" panose="020B0604020202020204" pitchFamily="34" charset="0"/>
                  <a:ea typeface="Calibri" panose="020F0502020204030204" pitchFamily="34" charset="0"/>
                  <a:cs typeface="Arial" panose="020B0604020202020204" pitchFamily="34" charset="0"/>
                </a:rPr>
                <a:t> </a:t>
              </a:r>
              <a:r>
                <a:rPr lang="es-ES" sz="2400" dirty="0">
                  <a:latin typeface="Arial" panose="020B0604020202020204" pitchFamily="34" charset="0"/>
                  <a:ea typeface="Calibri" panose="020F0502020204030204" pitchFamily="34" charset="0"/>
                  <a:cs typeface="Arial" panose="020B0604020202020204" pitchFamily="34" charset="0"/>
                </a:rPr>
                <a:t>González Giraldez </a:t>
              </a:r>
            </a:p>
            <a:p>
              <a:pPr algn="just">
                <a:lnSpc>
                  <a:spcPct val="107000"/>
                </a:lnSpc>
                <a:spcAft>
                  <a:spcPts val="800"/>
                </a:spcAft>
              </a:pPr>
              <a:r>
                <a:rPr lang="es-ES" sz="2400" dirty="0" err="1">
                  <a:latin typeface="Arial" panose="020B0604020202020204" pitchFamily="34" charset="0"/>
                  <a:ea typeface="Calibri" panose="020F0502020204030204" pitchFamily="34" charset="0"/>
                  <a:cs typeface="Arial" panose="020B0604020202020204" pitchFamily="34" charset="0"/>
                </a:rPr>
                <a:t>MsC</a:t>
              </a:r>
              <a:r>
                <a:rPr lang="es-ES" sz="2400" dirty="0">
                  <a:latin typeface="Arial" panose="020B0604020202020204" pitchFamily="34" charset="0"/>
                  <a:ea typeface="Calibri" panose="020F0502020204030204" pitchFamily="34" charset="0"/>
                  <a:cs typeface="Arial" panose="020B0604020202020204" pitchFamily="34" charset="0"/>
                </a:rPr>
                <a:t>. </a:t>
              </a:r>
              <a:r>
                <a:rPr lang="es-ES" sz="2400" dirty="0" smtClean="0">
                  <a:latin typeface="Arial" panose="020B0604020202020204" pitchFamily="34" charset="0"/>
                  <a:ea typeface="Calibri" panose="020F0502020204030204" pitchFamily="34" charset="0"/>
                  <a:cs typeface="Arial" panose="020B0604020202020204" pitchFamily="34" charset="0"/>
                </a:rPr>
                <a:t>Danamirys </a:t>
              </a:r>
              <a:r>
                <a:rPr lang="es-ES" sz="2400" dirty="0">
                  <a:latin typeface="Arial" panose="020B0604020202020204" pitchFamily="34" charset="0"/>
                  <a:ea typeface="Calibri" panose="020F0502020204030204" pitchFamily="34" charset="0"/>
                  <a:cs typeface="Arial" panose="020B0604020202020204" pitchFamily="34" charset="0"/>
                </a:rPr>
                <a:t>Valdés Espino</a:t>
              </a:r>
            </a:p>
            <a:p>
              <a:pPr algn="just">
                <a:lnSpc>
                  <a:spcPct val="107000"/>
                </a:lnSpc>
                <a:spcAft>
                  <a:spcPts val="800"/>
                </a:spcAft>
              </a:pPr>
              <a:r>
                <a:rPr lang="es-ES" sz="2400" dirty="0" err="1" smtClean="0">
                  <a:latin typeface="Arial" panose="020B0604020202020204" pitchFamily="34" charset="0"/>
                  <a:ea typeface="Calibri" panose="020F0502020204030204" pitchFamily="34" charset="0"/>
                  <a:cs typeface="Arial" panose="020B0604020202020204" pitchFamily="34" charset="0"/>
                </a:rPr>
                <a:t>MsC</a:t>
              </a:r>
              <a:r>
                <a:rPr lang="es-ES" sz="2400" dirty="0">
                  <a:latin typeface="Arial" panose="020B0604020202020204" pitchFamily="34" charset="0"/>
                  <a:ea typeface="Calibri" panose="020F0502020204030204" pitchFamily="34" charset="0"/>
                  <a:cs typeface="Arial" panose="020B0604020202020204" pitchFamily="34" charset="0"/>
                </a:rPr>
                <a:t>.</a:t>
              </a:r>
              <a:r>
                <a:rPr lang="es-ES" sz="2400" dirty="0" smtClean="0">
                  <a:latin typeface="Arial" panose="020B0604020202020204" pitchFamily="34" charset="0"/>
                  <a:ea typeface="Calibri" panose="020F0502020204030204" pitchFamily="34" charset="0"/>
                  <a:cs typeface="Arial" panose="020B0604020202020204" pitchFamily="34" charset="0"/>
                </a:rPr>
                <a:t> </a:t>
              </a:r>
              <a:r>
                <a:rPr lang="es-ES" sz="2400" dirty="0">
                  <a:latin typeface="Arial" panose="020B0604020202020204" pitchFamily="34" charset="0"/>
                  <a:ea typeface="Calibri" panose="020F0502020204030204" pitchFamily="34" charset="0"/>
                  <a:cs typeface="Arial" panose="020B0604020202020204" pitchFamily="34" charset="0"/>
                </a:rPr>
                <a:t>Mercedes </a:t>
              </a:r>
              <a:r>
                <a:rPr lang="es-ES" sz="2400" dirty="0" err="1">
                  <a:latin typeface="Arial" panose="020B0604020202020204" pitchFamily="34" charset="0"/>
                  <a:ea typeface="Calibri" panose="020F0502020204030204" pitchFamily="34" charset="0"/>
                  <a:cs typeface="Arial" panose="020B0604020202020204" pitchFamily="34" charset="0"/>
                </a:rPr>
                <a:t>Jaquinet</a:t>
              </a:r>
              <a:r>
                <a:rPr lang="es-ES" sz="2400" dirty="0">
                  <a:latin typeface="Arial" panose="020B0604020202020204" pitchFamily="34" charset="0"/>
                  <a:ea typeface="Calibri" panose="020F0502020204030204" pitchFamily="34" charset="0"/>
                  <a:cs typeface="Arial" panose="020B0604020202020204" pitchFamily="34" charset="0"/>
                </a:rPr>
                <a:t>  </a:t>
              </a:r>
              <a:r>
                <a:rPr lang="es-ES" sz="2400" dirty="0" smtClean="0">
                  <a:latin typeface="Arial" panose="020B0604020202020204" pitchFamily="34" charset="0"/>
                  <a:ea typeface="Calibri" panose="020F0502020204030204" pitchFamily="34" charset="0"/>
                  <a:cs typeface="Arial" panose="020B0604020202020204" pitchFamily="34" charset="0"/>
                </a:rPr>
                <a:t>Aldanàs</a:t>
              </a:r>
              <a:endParaRPr lang="es-ES" sz="2400" dirty="0">
                <a:latin typeface="Arial" panose="020B0604020202020204" pitchFamily="34" charset="0"/>
                <a:ea typeface="Calibri" panose="020F050202020403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CE7F9BE4-6BBC-4107-B5FB-FC76F4A4C3DD}"/>
                </a:ext>
              </a:extLst>
            </p:cNvPr>
            <p:cNvSpPr/>
            <p:nvPr/>
          </p:nvSpPr>
          <p:spPr>
            <a:xfrm>
              <a:off x="1885233" y="2975447"/>
              <a:ext cx="5106557" cy="1020894"/>
            </a:xfrm>
            <a:prstGeom prst="rect">
              <a:avLst/>
            </a:prstGeom>
          </p:spPr>
          <p:txBody>
            <a:bodyPr wrap="square">
              <a:spAutoFit/>
            </a:bodyPr>
            <a:lstStyle/>
            <a:p>
              <a:pPr lvl="0">
                <a:lnSpc>
                  <a:spcPct val="150000"/>
                </a:lnSpc>
              </a:pPr>
              <a:r>
                <a:rPr lang="es-ES" sz="2800" b="1" dirty="0">
                  <a:latin typeface="Arial" panose="020B0604020202020204" pitchFamily="34" charset="0"/>
                  <a:ea typeface="Calibri" panose="020F0502020204030204" pitchFamily="34" charset="0"/>
                  <a:cs typeface="Arial" panose="020B0604020202020204" pitchFamily="34" charset="0"/>
                </a:rPr>
                <a:t>Título</a:t>
              </a:r>
              <a:r>
                <a:rPr lang="es-ES" sz="2800" b="1" dirty="0" smtClean="0">
                  <a:latin typeface="Arial" panose="020B0604020202020204" pitchFamily="34" charset="0"/>
                  <a:ea typeface="Calibri" panose="020F0502020204030204" pitchFamily="34" charset="0"/>
                  <a:cs typeface="Arial" panose="020B0604020202020204" pitchFamily="34" charset="0"/>
                </a:rPr>
                <a:t>:</a:t>
              </a:r>
              <a:r>
                <a:rPr lang="es-ES" sz="2400" dirty="0" smtClean="0">
                  <a:latin typeface="Arial" panose="020B0604020202020204" pitchFamily="34" charset="0"/>
                  <a:cs typeface="Arial" panose="020B0604020202020204" pitchFamily="34" charset="0"/>
                </a:rPr>
                <a:t>  Galería </a:t>
              </a:r>
              <a:r>
                <a:rPr lang="es-ES" sz="2400" dirty="0">
                  <a:latin typeface="Arial" panose="020B0604020202020204" pitchFamily="34" charset="0"/>
                  <a:cs typeface="Arial" panose="020B0604020202020204" pitchFamily="34" charset="0"/>
                </a:rPr>
                <a:t>de imágenes de </a:t>
              </a:r>
              <a:r>
                <a:rPr lang="es-ES" sz="2400" dirty="0" smtClean="0">
                  <a:latin typeface="Arial" panose="020B0604020202020204" pitchFamily="34" charset="0"/>
                  <a:cs typeface="Arial" panose="020B0604020202020204" pitchFamily="34" charset="0"/>
                </a:rPr>
                <a:t>Parasitología: útil </a:t>
              </a:r>
              <a:r>
                <a:rPr lang="es-ES" sz="2400" dirty="0">
                  <a:latin typeface="Arial" panose="020B0604020202020204" pitchFamily="34" charset="0"/>
                  <a:cs typeface="Arial" panose="020B0604020202020204" pitchFamily="34" charset="0"/>
                </a:rPr>
                <a:t>para la docencia </a:t>
              </a:r>
              <a:r>
                <a:rPr lang="es-ES" sz="2400" dirty="0" smtClean="0">
                  <a:latin typeface="Arial" panose="020B0604020202020204" pitchFamily="34" charset="0"/>
                  <a:cs typeface="Arial" panose="020B0604020202020204" pitchFamily="34" charset="0"/>
                </a:rPr>
                <a:t>médica?</a:t>
              </a:r>
              <a:endParaRPr lang="es-US" sz="2400" dirty="0">
                <a:latin typeface="Arial" panose="020B0604020202020204" pitchFamily="34" charset="0"/>
                <a:cs typeface="Arial" panose="020B0604020202020204" pitchFamily="34" charset="0"/>
              </a:endParaRPr>
            </a:p>
          </p:txBody>
        </p:sp>
      </p:gr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824106054"/>
      </p:ext>
    </p:extLst>
  </p:cSld>
  <p:clrMapOvr>
    <a:masterClrMapping/>
  </p:clrMapOvr>
  <mc:AlternateContent xmlns:mc="http://schemas.openxmlformats.org/markup-compatibility/2006">
    <mc:Choice xmlns:p14="http://schemas.microsoft.com/office/powerpoint/2010/main" Requires="p14">
      <p:transition p14:dur="10" advTm="13754"/>
    </mc:Choice>
    <mc:Fallback>
      <p:transition advTm="137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EDEC9B07-5347-49E4-AA79-30A920188C35}"/>
              </a:ext>
            </a:extLst>
          </p:cNvPr>
          <p:cNvGrpSpPr/>
          <p:nvPr/>
        </p:nvGrpSpPr>
        <p:grpSpPr>
          <a:xfrm>
            <a:off x="514661" y="479685"/>
            <a:ext cx="10937823" cy="5679036"/>
            <a:chOff x="514661" y="479685"/>
            <a:chExt cx="10937823" cy="5679036"/>
          </a:xfrm>
        </p:grpSpPr>
        <p:sp>
          <p:nvSpPr>
            <p:cNvPr id="2" name="CuadroTexto 1"/>
            <p:cNvSpPr txBox="1"/>
            <p:nvPr/>
          </p:nvSpPr>
          <p:spPr>
            <a:xfrm>
              <a:off x="2803161" y="479685"/>
              <a:ext cx="4701928" cy="523220"/>
            </a:xfrm>
            <a:prstGeom prst="rect">
              <a:avLst/>
            </a:prstGeom>
            <a:noFill/>
            <a:ln w="38100">
              <a:solidFill>
                <a:srgbClr val="92D050"/>
              </a:solidFill>
            </a:ln>
          </p:spPr>
          <p:txBody>
            <a:bodyPr wrap="none" rtlCol="0">
              <a:spAutoFit/>
            </a:bodyPr>
            <a:lstStyle/>
            <a:p>
              <a:r>
                <a:rPr lang="es-ES" sz="2800" b="1" dirty="0">
                  <a:latin typeface="Arial" panose="020B0604020202020204" pitchFamily="34" charset="0"/>
                  <a:cs typeface="Arial" panose="020B0604020202020204" pitchFamily="34" charset="0"/>
                </a:rPr>
                <a:t>Referencias Bibliográficas</a:t>
              </a:r>
            </a:p>
          </p:txBody>
        </p:sp>
        <p:sp>
          <p:nvSpPr>
            <p:cNvPr id="3" name="Rectángulo 2"/>
            <p:cNvSpPr/>
            <p:nvPr/>
          </p:nvSpPr>
          <p:spPr>
            <a:xfrm>
              <a:off x="514661" y="1265074"/>
              <a:ext cx="10937823" cy="4893647"/>
            </a:xfrm>
            <a:prstGeom prst="rect">
              <a:avLst/>
            </a:prstGeom>
          </p:spPr>
          <p:txBody>
            <a:bodyPr wrap="square">
              <a:spAutoFit/>
            </a:bodyPr>
            <a:lstStyle/>
            <a:p>
              <a:pPr marL="342900" lvl="0" indent="-342900" algn="just" defTabSz="457200">
                <a:buClr>
                  <a:srgbClr val="0070C0"/>
                </a:buClr>
                <a:buFont typeface="Arial" panose="020B0604020202020204" pitchFamily="34" charset="0"/>
                <a:buChar char="•"/>
              </a:pPr>
              <a:r>
                <a:rPr lang="es-ES" altLang="es-ES" sz="2400" dirty="0" err="1">
                  <a:latin typeface="Arial" panose="020B0604020202020204" pitchFamily="34" charset="0"/>
                  <a:cs typeface="Arial" panose="020B0604020202020204" pitchFamily="34" charset="0"/>
                </a:rPr>
                <a:t>Resolucion</a:t>
              </a:r>
              <a:r>
                <a:rPr lang="es-ES" altLang="es-ES" sz="2400" dirty="0">
                  <a:latin typeface="Arial" panose="020B0604020202020204" pitchFamily="34" charset="0"/>
                  <a:cs typeface="Arial" panose="020B0604020202020204" pitchFamily="34" charset="0"/>
                </a:rPr>
                <a:t> </a:t>
              </a:r>
              <a:r>
                <a:rPr lang="es-ES" altLang="es-ES" sz="2400" dirty="0" smtClean="0">
                  <a:latin typeface="Arial" panose="020B0604020202020204" pitchFamily="34" charset="0"/>
                  <a:cs typeface="Arial" panose="020B0604020202020204" pitchFamily="34" charset="0"/>
                </a:rPr>
                <a:t>47_2022</a:t>
              </a:r>
            </a:p>
            <a:p>
              <a:pPr lvl="0" algn="just" defTabSz="457200">
                <a:buClr>
                  <a:srgbClr val="0070C0"/>
                </a:buClr>
              </a:pPr>
              <a:endParaRPr lang="es-ES" altLang="es-ES" sz="2400" dirty="0" smtClean="0">
                <a:latin typeface="Arial" panose="020B0604020202020204" pitchFamily="34" charset="0"/>
                <a:cs typeface="Arial" panose="020B0604020202020204" pitchFamily="34" charset="0"/>
              </a:endParaRPr>
            </a:p>
            <a:p>
              <a:pPr marL="342900" lvl="0" indent="-342900" algn="just" defTabSz="457200">
                <a:buClr>
                  <a:srgbClr val="0070C0"/>
                </a:buClr>
                <a:buFont typeface="Arial" panose="020B0604020202020204" pitchFamily="34" charset="0"/>
                <a:buChar char="•"/>
              </a:pPr>
              <a:r>
                <a:rPr lang="es-ES" altLang="es-ES" sz="2400" dirty="0" smtClean="0">
                  <a:solidFill>
                    <a:srgbClr val="000000"/>
                  </a:solidFill>
                  <a:latin typeface="Arial" panose="020B0604020202020204" pitchFamily="34" charset="0"/>
                  <a:cs typeface="Arial" panose="020B0604020202020204" pitchFamily="34" charset="0"/>
                </a:rPr>
                <a:t>Arceo </a:t>
              </a:r>
              <a:r>
                <a:rPr lang="es-ES" altLang="es-ES" sz="2400" dirty="0">
                  <a:solidFill>
                    <a:srgbClr val="000000"/>
                  </a:solidFill>
                  <a:latin typeface="Arial" panose="020B0604020202020204" pitchFamily="34" charset="0"/>
                  <a:cs typeface="Arial" panose="020B0604020202020204" pitchFamily="34" charset="0"/>
                </a:rPr>
                <a:t>Espinosa M.M et al. (2020). Guía para el estudio de los aspectos </a:t>
              </a:r>
              <a:r>
                <a:rPr lang="es-ES" altLang="es-ES" sz="2400" dirty="0" err="1">
                  <a:solidFill>
                    <a:srgbClr val="000000"/>
                  </a:solidFill>
                  <a:latin typeface="Arial" panose="020B0604020202020204" pitchFamily="34" charset="0"/>
                  <a:cs typeface="Arial" panose="020B0604020202020204" pitchFamily="34" charset="0"/>
                </a:rPr>
                <a:t>morfofuncionales</a:t>
              </a:r>
              <a:r>
                <a:rPr lang="es-ES" altLang="es-ES" sz="2400" dirty="0">
                  <a:solidFill>
                    <a:srgbClr val="000000"/>
                  </a:solidFill>
                  <a:latin typeface="Arial" panose="020B0604020202020204" pitchFamily="34" charset="0"/>
                  <a:cs typeface="Arial" panose="020B0604020202020204" pitchFamily="34" charset="0"/>
                </a:rPr>
                <a:t> de los sistemas sensoriales especiales. Primer Congreso Virtual de Ciencias Básicas Biomédicas en Granma. </a:t>
              </a:r>
              <a:r>
                <a:rPr lang="es-ES" altLang="es-ES" sz="2400" dirty="0" smtClean="0">
                  <a:solidFill>
                    <a:srgbClr val="000000"/>
                  </a:solidFill>
                  <a:latin typeface="Arial" panose="020B0604020202020204" pitchFamily="34" charset="0"/>
                  <a:cs typeface="Arial" panose="020B0604020202020204" pitchFamily="34" charset="0"/>
                </a:rPr>
                <a:t>Manzanillo</a:t>
              </a:r>
            </a:p>
            <a:p>
              <a:pPr marL="342900" lvl="0" indent="-342900" algn="just" defTabSz="457200">
                <a:buClr>
                  <a:srgbClr val="0070C0"/>
                </a:buClr>
                <a:buFont typeface="Arial" panose="020B0604020202020204" pitchFamily="34" charset="0"/>
                <a:buChar char="•"/>
              </a:pPr>
              <a:endParaRPr lang="es-ES" altLang="es-ES" sz="2400" dirty="0" smtClean="0">
                <a:solidFill>
                  <a:srgbClr val="000000"/>
                </a:solidFill>
                <a:latin typeface="Arial" panose="020B0604020202020204" pitchFamily="34" charset="0"/>
                <a:cs typeface="Arial" panose="020B0604020202020204" pitchFamily="34" charset="0"/>
              </a:endParaRPr>
            </a:p>
            <a:p>
              <a:pPr marL="342900" lvl="0" indent="-342900" algn="just" defTabSz="457200">
                <a:buClr>
                  <a:srgbClr val="0070C0"/>
                </a:buClr>
                <a:buFont typeface="Arial" panose="020B0604020202020204" pitchFamily="34" charset="0"/>
                <a:buChar char="•"/>
              </a:pPr>
              <a:r>
                <a:rPr lang="es-ES" altLang="es-ES" sz="2400" dirty="0" smtClean="0">
                  <a:solidFill>
                    <a:srgbClr val="000000"/>
                  </a:solidFill>
                  <a:latin typeface="Arial" panose="020B0604020202020204" pitchFamily="34" charset="0"/>
                  <a:cs typeface="Arial" panose="020B0604020202020204" pitchFamily="34" charset="0"/>
                </a:rPr>
                <a:t>Garriga </a:t>
              </a:r>
              <a:r>
                <a:rPr lang="es-ES" altLang="es-ES" sz="2400" dirty="0">
                  <a:solidFill>
                    <a:srgbClr val="000000"/>
                  </a:solidFill>
                  <a:latin typeface="Arial" panose="020B0604020202020204" pitchFamily="34" charset="0"/>
                  <a:cs typeface="Arial" panose="020B0604020202020204" pitchFamily="34" charset="0"/>
                </a:rPr>
                <a:t>Alfonso NE, Salabert </a:t>
              </a:r>
              <a:r>
                <a:rPr lang="es-ES" altLang="es-ES" sz="2400" dirty="0" err="1">
                  <a:solidFill>
                    <a:srgbClr val="000000"/>
                  </a:solidFill>
                  <a:latin typeface="Arial" panose="020B0604020202020204" pitchFamily="34" charset="0"/>
                  <a:cs typeface="Arial" panose="020B0604020202020204" pitchFamily="34" charset="0"/>
                </a:rPr>
                <a:t>Tortoló</a:t>
              </a:r>
              <a:r>
                <a:rPr lang="es-ES" altLang="es-ES" sz="2400" dirty="0">
                  <a:solidFill>
                    <a:srgbClr val="000000"/>
                  </a:solidFill>
                  <a:latin typeface="Arial" panose="020B0604020202020204" pitchFamily="34" charset="0"/>
                  <a:cs typeface="Arial" panose="020B0604020202020204" pitchFamily="34" charset="0"/>
                </a:rPr>
                <a:t> I, García Soto J, </a:t>
              </a:r>
              <a:r>
                <a:rPr lang="es-ES" altLang="es-ES" sz="2400" dirty="0" err="1">
                  <a:solidFill>
                    <a:srgbClr val="000000"/>
                  </a:solidFill>
                  <a:latin typeface="Arial" panose="020B0604020202020204" pitchFamily="34" charset="0"/>
                  <a:cs typeface="Arial" panose="020B0604020202020204" pitchFamily="34" charset="0"/>
                </a:rPr>
                <a:t>Mestre</a:t>
              </a:r>
              <a:r>
                <a:rPr lang="es-ES" altLang="es-ES" sz="2400" dirty="0">
                  <a:solidFill>
                    <a:srgbClr val="000000"/>
                  </a:solidFill>
                  <a:latin typeface="Arial" panose="020B0604020202020204" pitchFamily="34" charset="0"/>
                  <a:cs typeface="Arial" panose="020B0604020202020204" pitchFamily="34" charset="0"/>
                </a:rPr>
                <a:t> Cárdenas VA, Naipe Delgado MC, Alfonso Prince JC. (2019). Guías en función del trabajo independiente para estudiantes de las Ciencias Médicas. </a:t>
              </a:r>
              <a:r>
                <a:rPr lang="es-ES" altLang="es-ES" sz="2400" dirty="0" err="1">
                  <a:solidFill>
                    <a:srgbClr val="000000"/>
                  </a:solidFill>
                  <a:latin typeface="Arial" panose="020B0604020202020204" pitchFamily="34" charset="0"/>
                  <a:cs typeface="Arial" panose="020B0604020202020204" pitchFamily="34" charset="0"/>
                </a:rPr>
                <a:t>Rev</a:t>
              </a:r>
              <a:r>
                <a:rPr lang="es-ES" altLang="es-ES" sz="2400" dirty="0">
                  <a:solidFill>
                    <a:srgbClr val="000000"/>
                  </a:solidFill>
                  <a:latin typeface="Arial" panose="020B0604020202020204" pitchFamily="34" charset="0"/>
                  <a:cs typeface="Arial" panose="020B0604020202020204" pitchFamily="34" charset="0"/>
                </a:rPr>
                <a:t> </a:t>
              </a:r>
              <a:r>
                <a:rPr lang="es-ES" altLang="es-ES" sz="2400" dirty="0" err="1">
                  <a:solidFill>
                    <a:srgbClr val="000000"/>
                  </a:solidFill>
                  <a:latin typeface="Arial" panose="020B0604020202020204" pitchFamily="34" charset="0"/>
                  <a:cs typeface="Arial" panose="020B0604020202020204" pitchFamily="34" charset="0"/>
                </a:rPr>
                <a:t>Méd</a:t>
              </a:r>
              <a:r>
                <a:rPr lang="es-ES" altLang="es-ES" sz="2400" dirty="0">
                  <a:solidFill>
                    <a:srgbClr val="000000"/>
                  </a:solidFill>
                  <a:latin typeface="Arial" panose="020B0604020202020204" pitchFamily="34" charset="0"/>
                  <a:cs typeface="Arial" panose="020B0604020202020204" pitchFamily="34" charset="0"/>
                </a:rPr>
                <a:t> Electrón [Internet]. 2019 Jul-</a:t>
              </a:r>
              <a:r>
                <a:rPr lang="es-ES" altLang="es-ES" sz="2400" dirty="0" err="1">
                  <a:solidFill>
                    <a:srgbClr val="000000"/>
                  </a:solidFill>
                  <a:latin typeface="Arial" panose="020B0604020202020204" pitchFamily="34" charset="0"/>
                  <a:cs typeface="Arial" panose="020B0604020202020204" pitchFamily="34" charset="0"/>
                </a:rPr>
                <a:t>Ago</a:t>
              </a:r>
              <a:r>
                <a:rPr lang="es-ES" altLang="es-ES" sz="2400" dirty="0">
                  <a:solidFill>
                    <a:srgbClr val="000000"/>
                  </a:solidFill>
                  <a:latin typeface="Arial" panose="020B0604020202020204" pitchFamily="34" charset="0"/>
                  <a:cs typeface="Arial" panose="020B0604020202020204" pitchFamily="34" charset="0"/>
                </a:rPr>
                <a:t> [citado: fecha de acceso]; 41(5). Disponible </a:t>
              </a:r>
              <a:r>
                <a:rPr lang="es-ES" altLang="es-ES" sz="2400" dirty="0" err="1">
                  <a:solidFill>
                    <a:srgbClr val="000000"/>
                  </a:solidFill>
                  <a:latin typeface="Arial" panose="020B0604020202020204" pitchFamily="34" charset="0"/>
                  <a:cs typeface="Arial" panose="020B0604020202020204" pitchFamily="34" charset="0"/>
                </a:rPr>
                <a:t>en:http</a:t>
              </a:r>
              <a:r>
                <a:rPr lang="es-ES" altLang="es-ES" sz="2400" dirty="0">
                  <a:solidFill>
                    <a:srgbClr val="000000"/>
                  </a:solidFill>
                  <a:latin typeface="Arial" panose="020B0604020202020204" pitchFamily="34" charset="0"/>
                  <a:cs typeface="Arial" panose="020B0604020202020204" pitchFamily="34" charset="0"/>
                </a:rPr>
                <a:t>://www.revmedicaelectronica.sld.cu/index.php/rme/article/view/3151/4559. </a:t>
              </a:r>
            </a:p>
            <a:p>
              <a:pPr marL="342900" lvl="0" indent="-342900" algn="just" defTabSz="457200">
                <a:buFont typeface="Wingdings" panose="05000000000000000000" pitchFamily="2" charset="2"/>
                <a:buChar char="v"/>
              </a:pPr>
              <a:endParaRPr lang="es-ES" altLang="es-ES" sz="2400" dirty="0">
                <a:solidFill>
                  <a:srgbClr val="000000"/>
                </a:solidFill>
                <a:latin typeface="Arial" panose="020B0604020202020204" pitchFamily="34" charset="0"/>
                <a:cs typeface="Arial" panose="020B0604020202020204" pitchFamily="34" charset="0"/>
              </a:endParaRPr>
            </a:p>
          </p:txBody>
        </p:sp>
      </p:gr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880410492"/>
      </p:ext>
    </p:extLst>
  </p:cSld>
  <p:clrMapOvr>
    <a:masterClrMapping/>
  </p:clrMapOvr>
  <mc:AlternateContent xmlns:mc="http://schemas.openxmlformats.org/markup-compatibility/2006">
    <mc:Choice xmlns:p14="http://schemas.microsoft.com/office/powerpoint/2010/main" Requires="p14">
      <p:transition p14:dur="10" advTm="4936"/>
    </mc:Choice>
    <mc:Fallback>
      <p:transition advTm="49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758474" y="288144"/>
            <a:ext cx="2648450" cy="523220"/>
          </a:xfrm>
          <a:prstGeom prst="rect">
            <a:avLst/>
          </a:prstGeom>
          <a:noFill/>
          <a:ln w="38100">
            <a:solidFill>
              <a:srgbClr val="92D050"/>
            </a:solidFill>
          </a:ln>
        </p:spPr>
        <p:txBody>
          <a:bodyPr wrap="square" rtlCol="0">
            <a:spAutoFit/>
          </a:bodyPr>
          <a:lstStyle/>
          <a:p>
            <a:r>
              <a:rPr lang="es-ES" sz="2800" b="1" dirty="0">
                <a:latin typeface="Arial" panose="020B0604020202020204" pitchFamily="34" charset="0"/>
                <a:cs typeface="Arial" panose="020B0604020202020204" pitchFamily="34" charset="0"/>
              </a:rPr>
              <a:t>Introducción</a:t>
            </a:r>
          </a:p>
        </p:txBody>
      </p:sp>
      <p:sp>
        <p:nvSpPr>
          <p:cNvPr id="2" name="Marcador de contenido 1"/>
          <p:cNvSpPr>
            <a:spLocks noGrp="1"/>
          </p:cNvSpPr>
          <p:nvPr>
            <p:ph idx="1"/>
          </p:nvPr>
        </p:nvSpPr>
        <p:spPr>
          <a:xfrm>
            <a:off x="1619250" y="3602175"/>
            <a:ext cx="7200900" cy="1922248"/>
          </a:xfrm>
        </p:spPr>
        <p:txBody>
          <a:bodyPr>
            <a:noAutofit/>
          </a:bodyPr>
          <a:lstStyle/>
          <a:p>
            <a:pPr marL="0" indent="0" algn="just">
              <a:buNone/>
            </a:pPr>
            <a:r>
              <a:rPr lang="es-ES" sz="2400" dirty="0">
                <a:latin typeface="Arial" panose="020B0604020202020204" pitchFamily="34" charset="0"/>
                <a:cs typeface="Arial" panose="020B0604020202020204" pitchFamily="34" charset="0"/>
              </a:rPr>
              <a:t>    </a:t>
            </a:r>
            <a:endParaRPr lang="es-US" sz="2400" dirty="0">
              <a:latin typeface="Arial" panose="020B0604020202020204" pitchFamily="34" charset="0"/>
              <a:cs typeface="Arial" panose="020B0604020202020204" pitchFamily="34" charset="0"/>
            </a:endParaRPr>
          </a:p>
          <a:p>
            <a:pPr marL="0" indent="0" algn="just">
              <a:buNone/>
            </a:pPr>
            <a:endParaRPr lang="es-ES" sz="2400" dirty="0">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3AC937E4-3C9D-498A-B181-F4B5C360DA57}"/>
              </a:ext>
            </a:extLst>
          </p:cNvPr>
          <p:cNvSpPr/>
          <p:nvPr/>
        </p:nvSpPr>
        <p:spPr>
          <a:xfrm>
            <a:off x="822959" y="921818"/>
            <a:ext cx="9823269" cy="6494085"/>
          </a:xfrm>
          <a:prstGeom prst="rect">
            <a:avLst/>
          </a:prstGeom>
        </p:spPr>
        <p:txBody>
          <a:bodyPr wrap="square">
            <a:spAutoFit/>
          </a:bodyPr>
          <a:lstStyle/>
          <a:p>
            <a:pPr algn="just"/>
            <a:r>
              <a:rPr lang="es-MX" altLang="es-US" sz="2400" dirty="0" smtClean="0">
                <a:latin typeface="Arial" panose="020B0604020202020204" pitchFamily="34" charset="0"/>
                <a:cs typeface="Arial" panose="020B0604020202020204" pitchFamily="34" charset="0"/>
              </a:rPr>
              <a:t>La </a:t>
            </a:r>
            <a:r>
              <a:rPr lang="es-MX" altLang="es-US" sz="2400" dirty="0">
                <a:latin typeface="Arial" panose="020B0604020202020204" pitchFamily="34" charset="0"/>
                <a:cs typeface="Arial" panose="020B0604020202020204" pitchFamily="34" charset="0"/>
              </a:rPr>
              <a:t>asignatura microbiología  y parasitología médica cuenta entre las </a:t>
            </a:r>
            <a:r>
              <a:rPr lang="es-MX" altLang="es-US" sz="2400" dirty="0" smtClean="0">
                <a:latin typeface="Arial" panose="020B0604020202020204" pitchFamily="34" charset="0"/>
                <a:cs typeface="Arial" panose="020B0604020202020204" pitchFamily="34" charset="0"/>
              </a:rPr>
              <a:t>que son difíciles de  </a:t>
            </a:r>
            <a:r>
              <a:rPr lang="es-MX" altLang="es-US" sz="2400" dirty="0">
                <a:latin typeface="Arial" panose="020B0604020202020204" pitchFamily="34" charset="0"/>
                <a:cs typeface="Arial" panose="020B0604020202020204" pitchFamily="34" charset="0"/>
              </a:rPr>
              <a:t>comprender sin la utilización de medios de enseñanza, estos, </a:t>
            </a:r>
            <a:r>
              <a:rPr lang="es-MX" altLang="es-US" sz="2400" dirty="0" smtClean="0">
                <a:latin typeface="Arial" panose="020B0604020202020204" pitchFamily="34" charset="0"/>
                <a:cs typeface="Arial" panose="020B0604020202020204" pitchFamily="34" charset="0"/>
              </a:rPr>
              <a:t>responden </a:t>
            </a:r>
            <a:r>
              <a:rPr lang="es-MX" altLang="es-US" sz="2400" dirty="0">
                <a:latin typeface="Arial" panose="020B0604020202020204" pitchFamily="34" charset="0"/>
                <a:cs typeface="Arial" panose="020B0604020202020204" pitchFamily="34" charset="0"/>
              </a:rPr>
              <a:t>al ¿con qué enseñar y con qué aprender? y pueden considerarse objetos naturales, conservados o sus representaciones, materiales, instrumentos o equipos que forman parte de la actividad de docentes y </a:t>
            </a:r>
            <a:r>
              <a:rPr lang="es-MX" altLang="es-US" sz="2400" dirty="0" smtClean="0">
                <a:latin typeface="Arial" panose="020B0604020202020204" pitchFamily="34" charset="0"/>
                <a:cs typeface="Arial" panose="020B0604020202020204" pitchFamily="34" charset="0"/>
              </a:rPr>
              <a:t>estudiantes</a:t>
            </a:r>
          </a:p>
          <a:p>
            <a:pPr algn="just"/>
            <a:endParaRPr lang="es-MX" altLang="es-US" sz="2400" dirty="0" smtClean="0">
              <a:latin typeface="Arial" panose="020B0604020202020204" pitchFamily="34" charset="0"/>
              <a:cs typeface="Arial" panose="020B0604020202020204" pitchFamily="34" charset="0"/>
            </a:endParaRPr>
          </a:p>
          <a:p>
            <a:pPr algn="just"/>
            <a:r>
              <a:rPr lang="es-MX" altLang="es-US" sz="2400" dirty="0" smtClean="0">
                <a:latin typeface="Arial" panose="020B0604020202020204" pitchFamily="34" charset="0"/>
                <a:cs typeface="Arial" panose="020B0604020202020204" pitchFamily="34" charset="0"/>
              </a:rPr>
              <a:t>La ausencia de imágenes en los </a:t>
            </a:r>
            <a:r>
              <a:rPr lang="es-MX" altLang="es-US" sz="2400" dirty="0">
                <a:latin typeface="Arial" panose="020B0604020202020204" pitchFamily="34" charset="0"/>
                <a:cs typeface="Arial" panose="020B0604020202020204" pitchFamily="34" charset="0"/>
              </a:rPr>
              <a:t>textos de la </a:t>
            </a:r>
            <a:r>
              <a:rPr lang="es-MX" altLang="es-US" sz="2400" dirty="0" smtClean="0">
                <a:latin typeface="Arial" panose="020B0604020202020204" pitchFamily="34" charset="0"/>
                <a:cs typeface="Arial" panose="020B0604020202020204" pitchFamily="34" charset="0"/>
              </a:rPr>
              <a:t>asignatura, </a:t>
            </a:r>
            <a:r>
              <a:rPr lang="es-MX" altLang="es-US" sz="2400" dirty="0">
                <a:latin typeface="Arial" panose="020B0604020202020204" pitchFamily="34" charset="0"/>
                <a:cs typeface="Arial" panose="020B0604020202020204" pitchFamily="34" charset="0"/>
              </a:rPr>
              <a:t>e</a:t>
            </a:r>
            <a:r>
              <a:rPr lang="es-MX" altLang="es-US" sz="2400" dirty="0" smtClean="0">
                <a:latin typeface="Arial" panose="020B0604020202020204" pitchFamily="34" charset="0"/>
                <a:cs typeface="Arial" panose="020B0604020202020204" pitchFamily="34" charset="0"/>
              </a:rPr>
              <a:t>l aumento de la matricula de la carrera de medicina, la poca disponibilidad de laboratorios y microscopios, así como, la baja incidencia de enfermedades parasitarias, son elementos que  limitan  la comprensión de este tema. Todo ello, motivó al colectivo de profesores a elaborar desde su proyecto de investigación una galería de imágenes de parasitología que sirve de complemento a  la guía didáctica del tema.  </a:t>
            </a:r>
          </a:p>
          <a:p>
            <a:pPr algn="just"/>
            <a:r>
              <a:rPr lang="es-MX" altLang="es-US" sz="2400" dirty="0" smtClean="0">
                <a:latin typeface="Arial" panose="020B0604020202020204" pitchFamily="34" charset="0"/>
                <a:cs typeface="Arial" panose="020B0604020202020204" pitchFamily="34" charset="0"/>
              </a:rPr>
              <a:t> </a:t>
            </a:r>
            <a:endParaRPr lang="es-US" sz="2400" dirty="0" smtClean="0">
              <a:latin typeface="Arial" panose="020B0604020202020204" pitchFamily="34" charset="0"/>
              <a:ea typeface="Calibri" panose="020F0502020204030204" pitchFamily="34" charset="0"/>
              <a:cs typeface="Arial" panose="020B0604020202020204" pitchFamily="34" charset="0"/>
            </a:endParaRPr>
          </a:p>
          <a:p>
            <a:pPr algn="just"/>
            <a:r>
              <a:rPr lang="es-MX" sz="2000" dirty="0" smtClean="0">
                <a:latin typeface="Arial" panose="020B0604020202020204" pitchFamily="34" charset="0"/>
                <a:ea typeface="Calibri" panose="020F0502020204030204" pitchFamily="34" charset="0"/>
                <a:cs typeface="Arial" panose="020B0604020202020204" pitchFamily="34" charset="0"/>
              </a:rPr>
              <a:t> </a:t>
            </a:r>
            <a:endParaRPr lang="es-US" sz="2000" dirty="0" smtClean="0">
              <a:latin typeface="Arial" panose="020B0604020202020204" pitchFamily="34" charset="0"/>
              <a:ea typeface="Calibri" panose="020F0502020204030204" pitchFamily="34" charset="0"/>
              <a:cs typeface="Arial" panose="020B0604020202020204" pitchFamily="34" charset="0"/>
            </a:endParaRPr>
          </a:p>
          <a:p>
            <a:pPr algn="just"/>
            <a:endParaRPr lang="es-CO" altLang="es-US" sz="1200" dirty="0">
              <a:latin typeface="Arial" panose="020B0604020202020204" pitchFamily="34" charset="0"/>
              <a:cs typeface="Arial" panose="020B0604020202020204" pitchFamily="34"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049052093"/>
      </p:ext>
    </p:extLst>
  </p:cSld>
  <p:clrMapOvr>
    <a:masterClrMapping/>
  </p:clrMapOvr>
  <mc:AlternateContent xmlns:mc="http://schemas.openxmlformats.org/markup-compatibility/2006">
    <mc:Choice xmlns:p14="http://schemas.microsoft.com/office/powerpoint/2010/main" Requires="p14">
      <p:transition p14:dur="10" advTm="48329"/>
    </mc:Choice>
    <mc:Fallback>
      <p:transition advTm="483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0AD15F5A-81F8-4BED-99BF-E632CC935D4A}"/>
              </a:ext>
            </a:extLst>
          </p:cNvPr>
          <p:cNvSpPr/>
          <p:nvPr/>
        </p:nvSpPr>
        <p:spPr>
          <a:xfrm>
            <a:off x="2171700" y="319946"/>
            <a:ext cx="7955280" cy="1077218"/>
          </a:xfrm>
          <a:prstGeom prst="rect">
            <a:avLst/>
          </a:prstGeom>
          <a:ln w="38100">
            <a:solidFill>
              <a:srgbClr val="92D050"/>
            </a:solidFill>
          </a:ln>
        </p:spPr>
        <p:txBody>
          <a:bodyPr wrap="square">
            <a:spAutoFit/>
          </a:bodyPr>
          <a:lstStyle/>
          <a:p>
            <a:pPr algn="ctr"/>
            <a:r>
              <a:rPr lang="es-ES" altLang="es-CO" sz="2400" b="1" dirty="0">
                <a:latin typeface="Arial" panose="020B0604020202020204" pitchFamily="34" charset="0"/>
                <a:cs typeface="Arial" panose="020B0604020202020204" pitchFamily="34" charset="0"/>
              </a:rPr>
              <a:t>IMAGEN</a:t>
            </a:r>
          </a:p>
          <a:p>
            <a:pPr algn="just"/>
            <a:r>
              <a:rPr lang="es-ES" altLang="es-CO" sz="2000" dirty="0">
                <a:latin typeface="Arial" panose="020B0604020202020204" pitchFamily="34" charset="0"/>
                <a:cs typeface="Arial" panose="020B0604020202020204" pitchFamily="34" charset="0"/>
              </a:rPr>
              <a:t>Figura, representación, semejanza y apariencia de algo. </a:t>
            </a:r>
          </a:p>
          <a:p>
            <a:pPr algn="just"/>
            <a:r>
              <a:rPr lang="es-ES" altLang="es-CO" sz="2000" dirty="0">
                <a:latin typeface="Arial" panose="020B0604020202020204" pitchFamily="34" charset="0"/>
                <a:cs typeface="Arial" panose="020B0604020202020204" pitchFamily="34" charset="0"/>
              </a:rPr>
              <a:t>                       </a:t>
            </a:r>
            <a:r>
              <a:rPr lang="es-ES" altLang="es-CO" sz="2000" dirty="0" smtClean="0">
                <a:latin typeface="Arial" panose="020B0604020202020204" pitchFamily="34" charset="0"/>
                <a:cs typeface="Arial" panose="020B0604020202020204" pitchFamily="34" charset="0"/>
              </a:rPr>
              <a:t>                                             </a:t>
            </a:r>
            <a:r>
              <a:rPr lang="es-ES" altLang="es-CO" sz="2000" dirty="0">
                <a:latin typeface="Arial" panose="020B0604020202020204" pitchFamily="34" charset="0"/>
                <a:cs typeface="Arial" panose="020B0604020202020204" pitchFamily="34" charset="0"/>
              </a:rPr>
              <a:t>Diccionario de la RAE </a:t>
            </a:r>
          </a:p>
        </p:txBody>
      </p:sp>
      <p:sp>
        <p:nvSpPr>
          <p:cNvPr id="4" name="Rectángulo 3">
            <a:extLst>
              <a:ext uri="{FF2B5EF4-FFF2-40B4-BE49-F238E27FC236}">
                <a16:creationId xmlns:a16="http://schemas.microsoft.com/office/drawing/2014/main" id="{B844D9F9-6706-4017-BE00-0B5669214CA5}"/>
              </a:ext>
            </a:extLst>
          </p:cNvPr>
          <p:cNvSpPr/>
          <p:nvPr/>
        </p:nvSpPr>
        <p:spPr>
          <a:xfrm>
            <a:off x="2228850" y="1973575"/>
            <a:ext cx="7974930" cy="1015663"/>
          </a:xfrm>
          <a:prstGeom prst="rect">
            <a:avLst/>
          </a:prstGeom>
          <a:ln w="38100">
            <a:solidFill>
              <a:srgbClr val="92D050"/>
            </a:solidFill>
          </a:ln>
        </p:spPr>
        <p:txBody>
          <a:bodyPr wrap="square">
            <a:spAutoFit/>
          </a:bodyPr>
          <a:lstStyle/>
          <a:p>
            <a:r>
              <a:rPr lang="es-MX" altLang="es-ES" sz="2000" dirty="0">
                <a:latin typeface="Arial" panose="020B0604020202020204" pitchFamily="34" charset="0"/>
                <a:cs typeface="Arial" panose="020B0604020202020204" pitchFamily="34" charset="0"/>
              </a:rPr>
              <a:t>Objetos o sus representaciones, instrumentos o equipos que apoyen la actividad del docente y alumno en función del objetivo.</a:t>
            </a:r>
          </a:p>
          <a:p>
            <a:r>
              <a:rPr lang="es-MX" altLang="es-ES" sz="2000" dirty="0">
                <a:latin typeface="Arial" panose="020B0604020202020204" pitchFamily="34" charset="0"/>
                <a:cs typeface="Arial" panose="020B0604020202020204" pitchFamily="34" charset="0"/>
              </a:rPr>
              <a:t>                                                         Rivera Michelena 2002 </a:t>
            </a:r>
            <a:r>
              <a:rPr lang="es-ES" altLang="es-ES" sz="2000" dirty="0">
                <a:latin typeface="Arial" panose="020B0604020202020204" pitchFamily="34" charset="0"/>
                <a:cs typeface="Arial" panose="020B0604020202020204" pitchFamily="34" charset="0"/>
              </a:rPr>
              <a:t>  </a:t>
            </a:r>
            <a:endParaRPr lang="es-MX" altLang="es-ES" sz="2000" dirty="0">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0EEF9D67-4CE2-4B6A-9C2E-0561DD9AAECA}"/>
              </a:ext>
            </a:extLst>
          </p:cNvPr>
          <p:cNvSpPr/>
          <p:nvPr/>
        </p:nvSpPr>
        <p:spPr>
          <a:xfrm>
            <a:off x="2217357" y="3664087"/>
            <a:ext cx="8183218" cy="1600438"/>
          </a:xfrm>
          <a:prstGeom prst="rect">
            <a:avLst/>
          </a:prstGeom>
          <a:ln w="38100">
            <a:solidFill>
              <a:srgbClr val="92D050"/>
            </a:solidFill>
          </a:ln>
        </p:spPr>
        <p:txBody>
          <a:bodyPr wrap="square">
            <a:spAutoFit/>
          </a:bodyPr>
          <a:lstStyle/>
          <a:p>
            <a:pPr algn="just">
              <a:defRPr/>
            </a:pPr>
            <a:r>
              <a:rPr lang="es-ES" sz="2000" dirty="0">
                <a:latin typeface="Arial" pitchFamily="34" charset="0"/>
                <a:cs typeface="Arial" pitchFamily="34" charset="0"/>
              </a:rPr>
              <a:t>Representación de seres, objetos o fenómenos ya sea con un carácter gráfico (en soporte papel o audiovisual, fundamentalmente) o mental (a partir de un proceso de abstracción más o menos complejo).</a:t>
            </a:r>
            <a:r>
              <a:rPr lang="es-ES" altLang="es-CO" sz="2000" b="1" dirty="0">
                <a:solidFill>
                  <a:schemeClr val="bg1"/>
                </a:solidFill>
                <a:latin typeface="Arial" pitchFamily="34" charset="0"/>
                <a:ea typeface="Times New Roman" panose="02020603050405020304" pitchFamily="18" charset="0"/>
                <a:cs typeface="Arial" pitchFamily="34" charset="0"/>
              </a:rPr>
              <a:t> </a:t>
            </a:r>
          </a:p>
          <a:p>
            <a:pPr algn="just">
              <a:defRPr/>
            </a:pPr>
            <a:r>
              <a:rPr lang="es-ES" altLang="es-CO" sz="2000" b="1" dirty="0">
                <a:solidFill>
                  <a:schemeClr val="bg1"/>
                </a:solidFill>
                <a:latin typeface="Arial" pitchFamily="34" charset="0"/>
                <a:ea typeface="Times New Roman" panose="02020603050405020304" pitchFamily="18" charset="0"/>
                <a:cs typeface="Arial" pitchFamily="34" charset="0"/>
              </a:rPr>
              <a:t>                                </a:t>
            </a:r>
            <a:r>
              <a:rPr lang="es-ES" altLang="es-CO" sz="2000" b="1" dirty="0" smtClean="0">
                <a:solidFill>
                  <a:schemeClr val="bg1"/>
                </a:solidFill>
                <a:latin typeface="Arial" pitchFamily="34" charset="0"/>
                <a:ea typeface="Times New Roman" panose="02020603050405020304" pitchFamily="18" charset="0"/>
                <a:cs typeface="Arial" pitchFamily="34" charset="0"/>
              </a:rPr>
              <a:t>                           </a:t>
            </a:r>
            <a:r>
              <a:rPr lang="es-ES" altLang="es-CO" sz="2000" dirty="0">
                <a:latin typeface="Arial" pitchFamily="34" charset="0"/>
                <a:ea typeface="Times New Roman" panose="02020603050405020304" pitchFamily="18" charset="0"/>
                <a:cs typeface="Arial" pitchFamily="34" charset="0"/>
              </a:rPr>
              <a:t>Perales Palacios, FJ, 2006</a:t>
            </a:r>
          </a:p>
          <a:p>
            <a:pPr algn="just">
              <a:defRPr/>
            </a:pPr>
            <a:endParaRPr lang="es-ES" altLang="es-CO" b="1" dirty="0">
              <a:solidFill>
                <a:schemeClr val="bg1"/>
              </a:solidFill>
              <a:latin typeface="Arial" pitchFamily="34" charset="0"/>
              <a:ea typeface="Times New Roman" panose="02020603050405020304" pitchFamily="18" charset="0"/>
              <a:cs typeface="Arial" pitchFamily="34"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17472"/>
    </mc:Choice>
    <mc:Fallback>
      <p:transition advTm="174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838663" y="728103"/>
            <a:ext cx="6215396" cy="576064"/>
          </a:xfrm>
          <a:ln w="38100">
            <a:solidFill>
              <a:srgbClr val="92D050"/>
            </a:solidFill>
          </a:ln>
          <a:scene3d>
            <a:camera prst="orthographicFront"/>
            <a:lightRig rig="threePt" dir="t"/>
          </a:scene3d>
          <a:sp3d>
            <a:bevelT prst="angle"/>
          </a:sp3d>
        </p:spPr>
        <p:txBody>
          <a:bodyPr>
            <a:normAutofit/>
          </a:bodyPr>
          <a:lstStyle/>
          <a:p>
            <a:pPr>
              <a:defRPr/>
            </a:pPr>
            <a:r>
              <a:rPr lang="es-ES" sz="2800" b="1" dirty="0">
                <a:solidFill>
                  <a:schemeClr val="tx1"/>
                </a:solidFill>
                <a:latin typeface="Arial" panose="020B0604020202020204" pitchFamily="34" charset="0"/>
                <a:cs typeface="Arial" panose="020B0604020202020204" pitchFamily="34" charset="0"/>
              </a:rPr>
              <a:t>¿Cómo analizar una imagen?</a:t>
            </a:r>
            <a:endParaRPr lang="es-CO" sz="2800" b="1" dirty="0">
              <a:solidFill>
                <a:schemeClr val="tx1"/>
              </a:solidFill>
              <a:latin typeface="Arial" panose="020B0604020202020204" pitchFamily="34" charset="0"/>
              <a:cs typeface="Arial" panose="020B0604020202020204" pitchFamily="34" charset="0"/>
            </a:endParaRPr>
          </a:p>
        </p:txBody>
      </p:sp>
      <p:sp>
        <p:nvSpPr>
          <p:cNvPr id="3" name="Marcador de contenido 2"/>
          <p:cNvSpPr>
            <a:spLocks noGrp="1"/>
          </p:cNvSpPr>
          <p:nvPr>
            <p:ph idx="4294967295"/>
          </p:nvPr>
        </p:nvSpPr>
        <p:spPr>
          <a:xfrm>
            <a:off x="1938130" y="2166731"/>
            <a:ext cx="8809818" cy="1292924"/>
          </a:xfrm>
        </p:spPr>
        <p:txBody>
          <a:bodyPr/>
          <a:lstStyle/>
          <a:p>
            <a:pPr algn="just">
              <a:buClrTx/>
              <a:buFont typeface="Arial" panose="020B0604020202020204" pitchFamily="34" charset="0"/>
              <a:buChar char="•"/>
            </a:pPr>
            <a:r>
              <a:rPr lang="es-CO" altLang="es-ES" sz="2400" dirty="0">
                <a:solidFill>
                  <a:schemeClr val="tx1"/>
                </a:solidFill>
                <a:latin typeface="Arial" panose="020B0604020202020204" pitchFamily="34" charset="0"/>
                <a:cs typeface="Arial" panose="020B0604020202020204" pitchFamily="34" charset="0"/>
              </a:rPr>
              <a:t>Formular preguntas que permitan al alumno la descomposición de la imagen para analizarla</a:t>
            </a:r>
          </a:p>
          <a:p>
            <a:pPr algn="just">
              <a:buClrTx/>
              <a:buFont typeface="Arial" panose="020B0604020202020204" pitchFamily="34" charset="0"/>
              <a:buChar char="•"/>
            </a:pPr>
            <a:r>
              <a:rPr lang="es-CO" altLang="es-ES" sz="2400" dirty="0">
                <a:latin typeface="Arial" panose="020B0604020202020204" pitchFamily="34" charset="0"/>
                <a:cs typeface="Arial" panose="020B0604020202020204" pitchFamily="34" charset="0"/>
              </a:rPr>
              <a:t>Contextualizar la imagen</a:t>
            </a:r>
          </a:p>
          <a:p>
            <a:pPr algn="just">
              <a:buFont typeface="Wingdings" panose="05000000000000000000" pitchFamily="2" charset="2"/>
              <a:buChar char="v"/>
            </a:pPr>
            <a:endParaRPr lang="es-CO" altLang="es-ES" sz="2400" dirty="0">
              <a:solidFill>
                <a:schemeClr val="tx1"/>
              </a:solidFill>
              <a:latin typeface="Arial" panose="020B0604020202020204" pitchFamily="34" charset="0"/>
              <a:cs typeface="Arial" panose="020B0604020202020204" pitchFamily="34" charset="0"/>
            </a:endParaRPr>
          </a:p>
        </p:txBody>
      </p:sp>
      <p:sp>
        <p:nvSpPr>
          <p:cNvPr id="23558" name="CuadroTexto 3"/>
          <p:cNvSpPr txBox="1">
            <a:spLocks noChangeArrowheads="1"/>
          </p:cNvSpPr>
          <p:nvPr/>
        </p:nvSpPr>
        <p:spPr bwMode="auto">
          <a:xfrm>
            <a:off x="8616950" y="6384925"/>
            <a:ext cx="317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s-CO" altLang="es-ES" b="1" dirty="0" err="1">
                <a:cs typeface="Arial" panose="020B0604020202020204" pitchFamily="34" charset="0"/>
              </a:rPr>
              <a:t>Rigo</a:t>
            </a:r>
            <a:r>
              <a:rPr lang="es-CO" altLang="es-ES" b="1" dirty="0">
                <a:cs typeface="Arial" panose="020B0604020202020204" pitchFamily="34" charset="0"/>
              </a:rPr>
              <a:t>. </a:t>
            </a:r>
            <a:r>
              <a:rPr lang="es-CO" altLang="es-ES" b="1" dirty="0" err="1">
                <a:cs typeface="Arial" panose="020B0604020202020204" pitchFamily="34" charset="0"/>
              </a:rPr>
              <a:t>Daiana</a:t>
            </a:r>
            <a:r>
              <a:rPr lang="es-CO" altLang="es-ES" b="1" dirty="0">
                <a:cs typeface="Arial" panose="020B0604020202020204" pitchFamily="34" charset="0"/>
              </a:rPr>
              <a:t> 2014</a:t>
            </a:r>
            <a:r>
              <a:rPr lang="es-CO" altLang="es-ES" sz="2400" dirty="0">
                <a:cs typeface="Arial" panose="020B0604020202020204" pitchFamily="34" charset="0"/>
              </a:rPr>
              <a:t> </a:t>
            </a:r>
          </a:p>
        </p:txBody>
      </p:sp>
      <p:grpSp>
        <p:nvGrpSpPr>
          <p:cNvPr id="7" name="Grupo 6">
            <a:extLst>
              <a:ext uri="{FF2B5EF4-FFF2-40B4-BE49-F238E27FC236}">
                <a16:creationId xmlns:a16="http://schemas.microsoft.com/office/drawing/2014/main" id="{105EF6EE-47CF-45FA-A228-7F424EBBEC8D}"/>
              </a:ext>
            </a:extLst>
          </p:cNvPr>
          <p:cNvGrpSpPr/>
          <p:nvPr/>
        </p:nvGrpSpPr>
        <p:grpSpPr>
          <a:xfrm>
            <a:off x="2092862" y="3915205"/>
            <a:ext cx="7305971" cy="2487384"/>
            <a:chOff x="2092862" y="3915205"/>
            <a:chExt cx="7305971" cy="2487384"/>
          </a:xfrm>
        </p:grpSpPr>
        <p:pic>
          <p:nvPicPr>
            <p:cNvPr id="4" name="Imagen 3">
              <a:extLst>
                <a:ext uri="{FF2B5EF4-FFF2-40B4-BE49-F238E27FC236}">
                  <a16:creationId xmlns:a16="http://schemas.microsoft.com/office/drawing/2014/main" id="{C71CBF45-1A74-45A0-AC8F-B2C387821E14}"/>
                </a:ext>
              </a:extLst>
            </p:cNvPr>
            <p:cNvPicPr>
              <a:picLocks noChangeAspect="1"/>
            </p:cNvPicPr>
            <p:nvPr/>
          </p:nvPicPr>
          <p:blipFill>
            <a:blip r:embed="rId5"/>
            <a:stretch>
              <a:fillRect/>
            </a:stretch>
          </p:blipFill>
          <p:spPr>
            <a:xfrm>
              <a:off x="2092862" y="3915205"/>
              <a:ext cx="2639797" cy="2487384"/>
            </a:xfrm>
            <a:prstGeom prst="rect">
              <a:avLst/>
            </a:prstGeom>
            <a:ln w="38100">
              <a:solidFill>
                <a:srgbClr val="92D050"/>
              </a:solidFill>
            </a:ln>
          </p:spPr>
        </p:pic>
        <p:pic>
          <p:nvPicPr>
            <p:cNvPr id="6" name="Imagen 5">
              <a:extLst>
                <a:ext uri="{FF2B5EF4-FFF2-40B4-BE49-F238E27FC236}">
                  <a16:creationId xmlns:a16="http://schemas.microsoft.com/office/drawing/2014/main" id="{9528A644-9D0C-4440-B2AD-7A5210132F9A}"/>
                </a:ext>
              </a:extLst>
            </p:cNvPr>
            <p:cNvPicPr>
              <a:picLocks noChangeAspect="1"/>
            </p:cNvPicPr>
            <p:nvPr/>
          </p:nvPicPr>
          <p:blipFill>
            <a:blip r:embed="rId6"/>
            <a:stretch>
              <a:fillRect/>
            </a:stretch>
          </p:blipFill>
          <p:spPr>
            <a:xfrm>
              <a:off x="6649436" y="3915205"/>
              <a:ext cx="2749397" cy="2355548"/>
            </a:xfrm>
            <a:prstGeom prst="rect">
              <a:avLst/>
            </a:prstGeom>
            <a:ln w="38100">
              <a:solidFill>
                <a:srgbClr val="92D050"/>
              </a:solidFill>
            </a:ln>
          </p:spPr>
        </p:pic>
      </p:gr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11987"/>
    </mc:Choice>
    <mc:Fallback>
      <p:transition advTm="119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5"/>
          <a:stretch>
            <a:fillRect/>
          </a:stretch>
        </p:blipFill>
        <p:spPr>
          <a:xfrm>
            <a:off x="2286204" y="180815"/>
            <a:ext cx="7004911" cy="755970"/>
          </a:xfrm>
          <a:prstGeom prst="rect">
            <a:avLst/>
          </a:prstGeom>
        </p:spPr>
      </p:pic>
      <p:sp>
        <p:nvSpPr>
          <p:cNvPr id="3" name="2 Rectángulo"/>
          <p:cNvSpPr/>
          <p:nvPr/>
        </p:nvSpPr>
        <p:spPr>
          <a:xfrm>
            <a:off x="514350" y="1028700"/>
            <a:ext cx="6343650" cy="4893647"/>
          </a:xfrm>
          <a:prstGeom prst="rect">
            <a:avLst/>
          </a:prstGeom>
        </p:spPr>
        <p:txBody>
          <a:bodyPr wrap="square">
            <a:spAutoFit/>
          </a:bodyPr>
          <a:lstStyle/>
          <a:p>
            <a:pPr algn="just">
              <a:defRPr/>
            </a:pPr>
            <a:r>
              <a:rPr lang="es-CO" dirty="0" smtClean="0">
                <a:latin typeface="Arial" panose="020B0604020202020204" pitchFamily="34" charset="0"/>
                <a:cs typeface="Arial" panose="020B0604020202020204" pitchFamily="34" charset="0"/>
              </a:rPr>
              <a:t>1. </a:t>
            </a:r>
            <a:r>
              <a:rPr lang="es-CO" sz="2400" dirty="0" smtClean="0">
                <a:latin typeface="Arial" panose="020B0604020202020204" pitchFamily="34" charset="0"/>
                <a:cs typeface="Arial" panose="020B0604020202020204" pitchFamily="34" charset="0"/>
              </a:rPr>
              <a:t>Favorece la comprensión de contenidos abstractos y difíciles de interpretar</a:t>
            </a:r>
          </a:p>
          <a:p>
            <a:pPr algn="just">
              <a:defRPr/>
            </a:pPr>
            <a:r>
              <a:rPr lang="es-CO" sz="2400" dirty="0" smtClean="0">
                <a:latin typeface="Arial" panose="020B0604020202020204" pitchFamily="34" charset="0"/>
                <a:cs typeface="Arial" panose="020B0604020202020204" pitchFamily="34" charset="0"/>
              </a:rPr>
              <a:t>2. Aumenta la motivación para aprender y profundizar con lecturas  complementarias</a:t>
            </a:r>
          </a:p>
          <a:p>
            <a:pPr algn="just">
              <a:defRPr/>
            </a:pPr>
            <a:r>
              <a:rPr lang="es-CO" sz="2400" dirty="0" smtClean="0">
                <a:latin typeface="Arial" panose="020B0604020202020204" pitchFamily="34" charset="0"/>
                <a:cs typeface="Arial" panose="020B0604020202020204" pitchFamily="34" charset="0"/>
              </a:rPr>
              <a:t>3. Favorece la presentación de nuevos conceptos</a:t>
            </a:r>
          </a:p>
          <a:p>
            <a:pPr algn="just">
              <a:defRPr/>
            </a:pPr>
            <a:r>
              <a:rPr lang="es-CO" sz="2400" dirty="0" smtClean="0">
                <a:latin typeface="Arial" panose="020B0604020202020204" pitchFamily="34" charset="0"/>
                <a:cs typeface="Arial" panose="020B0604020202020204" pitchFamily="34" charset="0"/>
              </a:rPr>
              <a:t>4.Facilita los recuerdos de los contenidos aprendidos y enseñados</a:t>
            </a:r>
          </a:p>
          <a:p>
            <a:pPr algn="just">
              <a:defRPr/>
            </a:pPr>
            <a:r>
              <a:rPr lang="es-CO" sz="2400" dirty="0" smtClean="0">
                <a:latin typeface="Arial" panose="020B0604020202020204" pitchFamily="34" charset="0"/>
                <a:cs typeface="Arial" panose="020B0604020202020204" pitchFamily="34" charset="0"/>
              </a:rPr>
              <a:t>5. Promueve una comunicación auténtica en el aula relacionada con la vida  cotidiana</a:t>
            </a:r>
          </a:p>
          <a:p>
            <a:pPr algn="just">
              <a:defRPr/>
            </a:pPr>
            <a:r>
              <a:rPr lang="es-CO" sz="2400" dirty="0" smtClean="0">
                <a:latin typeface="Arial" panose="020B0604020202020204" pitchFamily="34" charset="0"/>
                <a:cs typeface="Arial" panose="020B0604020202020204" pitchFamily="34" charset="0"/>
              </a:rPr>
              <a:t>6. Estimula la imaginación y expresión de emociones</a:t>
            </a:r>
          </a:p>
          <a:p>
            <a:pPr algn="just">
              <a:defRPr/>
            </a:pPr>
            <a:r>
              <a:rPr lang="es-CO" sz="2400" dirty="0" smtClean="0">
                <a:latin typeface="Arial" panose="020B0604020202020204" pitchFamily="34" charset="0"/>
                <a:cs typeface="Arial" panose="020B0604020202020204" pitchFamily="34" charset="0"/>
              </a:rPr>
              <a:t>7. Activa conocimientos previos</a:t>
            </a:r>
          </a:p>
        </p:txBody>
      </p:sp>
      <p:sp>
        <p:nvSpPr>
          <p:cNvPr id="4" name="3 Rectángulo"/>
          <p:cNvSpPr/>
          <p:nvPr/>
        </p:nvSpPr>
        <p:spPr>
          <a:xfrm>
            <a:off x="6972300" y="1130499"/>
            <a:ext cx="4834890" cy="2862322"/>
          </a:xfrm>
          <a:prstGeom prst="rect">
            <a:avLst/>
          </a:prstGeom>
        </p:spPr>
        <p:txBody>
          <a:bodyPr wrap="square">
            <a:spAutoFit/>
          </a:bodyPr>
          <a:lstStyle/>
          <a:p>
            <a:pPr algn="ctr">
              <a:lnSpc>
                <a:spcPct val="150000"/>
              </a:lnSpc>
              <a:defRPr/>
            </a:pPr>
            <a:r>
              <a:rPr lang="es-ES" sz="2000" kern="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EL SER HUMANO RECUERDA:</a:t>
            </a:r>
          </a:p>
          <a:p>
            <a:pPr>
              <a:lnSpc>
                <a:spcPct val="150000"/>
              </a:lnSpc>
              <a:defRPr/>
            </a:pPr>
            <a:r>
              <a:rPr lang="es-ES" sz="2000" b="1" kern="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10% </a:t>
            </a:r>
            <a:r>
              <a:rPr lang="es-ES" sz="2000" kern="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lo que LEE</a:t>
            </a:r>
          </a:p>
          <a:p>
            <a:pPr>
              <a:lnSpc>
                <a:spcPct val="150000"/>
              </a:lnSpc>
              <a:defRPr/>
            </a:pPr>
            <a:r>
              <a:rPr lang="es-ES" sz="2000" b="1" kern="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 </a:t>
            </a:r>
            <a:r>
              <a:rPr lang="es-ES" sz="2000" kern="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lo que OYE</a:t>
            </a:r>
          </a:p>
          <a:p>
            <a:pPr>
              <a:lnSpc>
                <a:spcPct val="150000"/>
              </a:lnSpc>
              <a:defRPr/>
            </a:pPr>
            <a:r>
              <a:rPr lang="es-ES" sz="2000" b="1" kern="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30% </a:t>
            </a:r>
            <a:r>
              <a:rPr lang="es-ES" sz="2000" kern="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lo que VE </a:t>
            </a:r>
          </a:p>
          <a:p>
            <a:pPr>
              <a:lnSpc>
                <a:spcPct val="150000"/>
              </a:lnSpc>
              <a:defRPr/>
            </a:pPr>
            <a:r>
              <a:rPr lang="es-ES" sz="2000" b="1" kern="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50% </a:t>
            </a:r>
            <a:r>
              <a:rPr lang="es-ES" sz="2000" kern="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lo que VE Y OYE</a:t>
            </a:r>
          </a:p>
          <a:p>
            <a:pPr>
              <a:lnSpc>
                <a:spcPct val="150000"/>
              </a:lnSpc>
              <a:defRPr/>
            </a:pPr>
            <a:r>
              <a:rPr lang="es-ES" sz="2000" b="1" kern="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90% </a:t>
            </a:r>
            <a:r>
              <a:rPr lang="es-ES" sz="2000" kern="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lo que HACE </a:t>
            </a:r>
            <a:endParaRPr lang="es-ES" sz="2000" dirty="0"/>
          </a:p>
        </p:txBody>
      </p:sp>
      <p:sp>
        <p:nvSpPr>
          <p:cNvPr id="6" name="Rectángulo 3">
            <a:extLst/>
          </p:cNvPr>
          <p:cNvSpPr/>
          <p:nvPr/>
        </p:nvSpPr>
        <p:spPr>
          <a:xfrm>
            <a:off x="6888575" y="4812030"/>
            <a:ext cx="5022850" cy="9233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0">
            <a:solidFill>
              <a:schemeClr val="accent6">
                <a:lumMod val="60000"/>
                <a:lumOff val="40000"/>
              </a:schemeClr>
            </a:solidFill>
          </a:ln>
          <a:effectLst>
            <a:outerShdw blurRad="50800" dist="38100" dir="18900000" algn="bl" rotWithShape="0">
              <a:prstClr val="black">
                <a:alpha val="40000"/>
              </a:prstClr>
            </a:outerShdw>
          </a:effectLst>
        </p:spPr>
        <p:txBody>
          <a:bodyPr wrap="square">
            <a:spAutoFit/>
          </a:bodyPr>
          <a:lstStyle/>
          <a:p>
            <a:pPr algn="ctr">
              <a:defRPr/>
            </a:pPr>
            <a:r>
              <a:rPr lang="es-ES" sz="2700" i="1" kern="0" dirty="0" smtClean="0">
                <a:solidFill>
                  <a:srgbClr val="FF0000"/>
                </a:solidFill>
                <a:effectLst>
                  <a:outerShdw blurRad="38100" dist="38100" dir="2700000" algn="tl">
                    <a:srgbClr val="000000">
                      <a:alpha val="43137"/>
                    </a:srgbClr>
                  </a:outerShdw>
                </a:effectLst>
                <a:cs typeface="Arial" panose="020B0604020202020204" pitchFamily="34" charset="0"/>
              </a:rPr>
              <a:t>“una imagen vale más que mil palabras”</a:t>
            </a:r>
            <a:endParaRPr lang="es-ES" sz="2100" i="1" dirty="0">
              <a:solidFill>
                <a:srgbClr val="FF0000"/>
              </a:solidFill>
            </a:endParaRP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672619753"/>
      </p:ext>
    </p:extLst>
  </p:cSld>
  <p:clrMapOvr>
    <a:masterClrMapping/>
  </p:clrMapOvr>
  <mc:AlternateContent xmlns:mc="http://schemas.openxmlformats.org/markup-compatibility/2006">
    <mc:Choice xmlns:p14="http://schemas.microsoft.com/office/powerpoint/2010/main" Requires="p14">
      <p:transition p14:dur="10" advTm="29521"/>
    </mc:Choice>
    <mc:Fallback>
      <p:transition advTm="295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5"/>
                </p:tgtEl>
              </p:cMediaNode>
            </p:audio>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29B60670-AA6F-497B-A32B-BAD151F9158D}"/>
              </a:ext>
            </a:extLst>
          </p:cNvPr>
          <p:cNvGrpSpPr/>
          <p:nvPr/>
        </p:nvGrpSpPr>
        <p:grpSpPr>
          <a:xfrm>
            <a:off x="1062990" y="322230"/>
            <a:ext cx="9984760" cy="2218585"/>
            <a:chOff x="446045" y="322230"/>
            <a:chExt cx="9264485" cy="2218585"/>
          </a:xfrm>
        </p:grpSpPr>
        <p:sp>
          <p:nvSpPr>
            <p:cNvPr id="3" name="Rectángulo 2">
              <a:extLst>
                <a:ext uri="{FF2B5EF4-FFF2-40B4-BE49-F238E27FC236}">
                  <a16:creationId xmlns:a16="http://schemas.microsoft.com/office/drawing/2014/main" id="{C228B4C0-E072-406C-ACA4-051194C768AC}"/>
                </a:ext>
              </a:extLst>
            </p:cNvPr>
            <p:cNvSpPr/>
            <p:nvPr/>
          </p:nvSpPr>
          <p:spPr>
            <a:xfrm>
              <a:off x="2755107" y="322230"/>
              <a:ext cx="3799438" cy="523220"/>
            </a:xfrm>
            <a:prstGeom prst="rect">
              <a:avLst/>
            </a:prstGeom>
            <a:ln w="38100">
              <a:solidFill>
                <a:srgbClr val="92D050"/>
              </a:solidFill>
            </a:ln>
          </p:spPr>
          <p:txBody>
            <a:bodyPr wrap="none">
              <a:spAutoFit/>
            </a:bodyPr>
            <a:lstStyle/>
            <a:p>
              <a:pPr algn="just"/>
              <a:r>
                <a:rPr lang="es-ES" sz="2800" b="1" dirty="0">
                  <a:latin typeface="Arial" panose="020B0604020202020204" pitchFamily="34" charset="0"/>
                  <a:ea typeface="Calibri" panose="020F0502020204030204" pitchFamily="34" charset="0"/>
                  <a:cs typeface="Times New Roman" panose="02020603050405020304" pitchFamily="18" charset="0"/>
                </a:rPr>
                <a:t>Origen del resultado</a:t>
              </a:r>
            </a:p>
          </p:txBody>
        </p:sp>
        <p:sp>
          <p:nvSpPr>
            <p:cNvPr id="4" name="Rectángulo 3">
              <a:extLst>
                <a:ext uri="{FF2B5EF4-FFF2-40B4-BE49-F238E27FC236}">
                  <a16:creationId xmlns:a16="http://schemas.microsoft.com/office/drawing/2014/main" id="{D6B0ACE2-CCD6-4B95-8274-A19517D4BB8C}"/>
                </a:ext>
              </a:extLst>
            </p:cNvPr>
            <p:cNvSpPr/>
            <p:nvPr/>
          </p:nvSpPr>
          <p:spPr>
            <a:xfrm>
              <a:off x="446045" y="1062990"/>
              <a:ext cx="9264485" cy="1477825"/>
            </a:xfrm>
            <a:prstGeom prst="rect">
              <a:avLst/>
            </a:prstGeom>
          </p:spPr>
          <p:txBody>
            <a:bodyPr wrap="square">
              <a:spAutoFit/>
            </a:bodyPr>
            <a:lstStyle/>
            <a:p>
              <a:pPr algn="just"/>
              <a:r>
                <a:rPr lang="es-ES" sz="2400" dirty="0">
                  <a:latin typeface="Arial" panose="020B0604020202020204" pitchFamily="34" charset="0"/>
                  <a:ea typeface="Calibri" panose="020F0502020204030204" pitchFamily="34" charset="0"/>
                  <a:cs typeface="Times New Roman" panose="02020603050405020304" pitchFamily="18" charset="0"/>
                </a:rPr>
                <a:t>Proyecto ”La Microbiología y Parasitología Médica como recurso para el diagnóstico de las enfermedades infecciosas y la formación de profesionales de la salud” </a:t>
              </a:r>
            </a:p>
            <a:p>
              <a:pPr algn="just"/>
              <a:endParaRPr lang="es-ES" dirty="0">
                <a:latin typeface="Arial" panose="020B0604020202020204" pitchFamily="34" charset="0"/>
                <a:cs typeface="Times New Roman" panose="02020603050405020304" pitchFamily="18" charset="0"/>
              </a:endParaRPr>
            </a:p>
          </p:txBody>
        </p:sp>
      </p:grpSp>
      <p:grpSp>
        <p:nvGrpSpPr>
          <p:cNvPr id="7" name="Grupo 6">
            <a:extLst>
              <a:ext uri="{FF2B5EF4-FFF2-40B4-BE49-F238E27FC236}">
                <a16:creationId xmlns:a16="http://schemas.microsoft.com/office/drawing/2014/main" id="{D329E361-EE31-42B4-AEF7-89C08C1AFD65}"/>
              </a:ext>
            </a:extLst>
          </p:cNvPr>
          <p:cNvGrpSpPr/>
          <p:nvPr/>
        </p:nvGrpSpPr>
        <p:grpSpPr>
          <a:xfrm>
            <a:off x="1064301" y="2497242"/>
            <a:ext cx="9023916" cy="2690523"/>
            <a:chOff x="1064301" y="2497242"/>
            <a:chExt cx="9023916" cy="2690523"/>
          </a:xfrm>
        </p:grpSpPr>
        <p:sp>
          <p:nvSpPr>
            <p:cNvPr id="2" name="Rectángulo 1"/>
            <p:cNvSpPr/>
            <p:nvPr/>
          </p:nvSpPr>
          <p:spPr>
            <a:xfrm>
              <a:off x="1064301" y="2879441"/>
              <a:ext cx="9023916" cy="2308324"/>
            </a:xfrm>
            <a:prstGeom prst="rect">
              <a:avLst/>
            </a:prstGeom>
            <a:ln>
              <a:noFill/>
            </a:ln>
          </p:spPr>
          <p:txBody>
            <a:bodyPr wrap="square">
              <a:spAutoFit/>
            </a:bodyPr>
            <a:lstStyle/>
            <a:p>
              <a:pPr algn="just"/>
              <a:endParaRPr lang="es-ES" sz="2400" dirty="0">
                <a:effectLst/>
                <a:latin typeface="Arial" panose="020B0604020202020204" pitchFamily="34" charset="0"/>
                <a:ea typeface="Calibri" panose="020F0502020204030204" pitchFamily="34" charset="0"/>
                <a:cs typeface="Times New Roman" panose="02020603050405020304" pitchFamily="18" charset="0"/>
              </a:endParaRPr>
            </a:p>
            <a:p>
              <a:pPr algn="just"/>
              <a:r>
                <a:rPr lang="es-ES" sz="2400" dirty="0">
                  <a:latin typeface="Arial" panose="020B0604020202020204" pitchFamily="34" charset="0"/>
                  <a:cs typeface="Times New Roman" panose="02020603050405020304" pitchFamily="18" charset="0"/>
                </a:rPr>
                <a:t>Elaborar materiales que provean a los estudiantes de pregrado de las Ciencias médicas así como a los residentes en la especialidad de Microbiología y Parasitología Médicas, de medios de enseñanza necesarios para facilitar el estudio de las enfermedades infecciosas. </a:t>
              </a:r>
              <a:endParaRPr lang="es-ES" sz="2400" dirty="0"/>
            </a:p>
          </p:txBody>
        </p:sp>
        <p:sp>
          <p:nvSpPr>
            <p:cNvPr id="5" name="Rectángulo 4">
              <a:extLst>
                <a:ext uri="{FF2B5EF4-FFF2-40B4-BE49-F238E27FC236}">
                  <a16:creationId xmlns:a16="http://schemas.microsoft.com/office/drawing/2014/main" id="{EF1C6C1E-B4E5-4F66-8309-5827E4195A2A}"/>
                </a:ext>
              </a:extLst>
            </p:cNvPr>
            <p:cNvSpPr/>
            <p:nvPr/>
          </p:nvSpPr>
          <p:spPr>
            <a:xfrm>
              <a:off x="3660855" y="2497242"/>
              <a:ext cx="3876262" cy="523220"/>
            </a:xfrm>
            <a:prstGeom prst="rect">
              <a:avLst/>
            </a:prstGeom>
            <a:ln w="38100">
              <a:solidFill>
                <a:srgbClr val="92D050"/>
              </a:solidFill>
            </a:ln>
          </p:spPr>
          <p:txBody>
            <a:bodyPr wrap="square">
              <a:spAutoFit/>
            </a:bodyPr>
            <a:lstStyle/>
            <a:p>
              <a:pPr algn="just"/>
              <a:r>
                <a:rPr lang="es-ES" sz="2800" b="1" dirty="0">
                  <a:latin typeface="Arial" panose="020B0604020202020204" pitchFamily="34" charset="0"/>
                  <a:cs typeface="Times New Roman" panose="02020603050405020304" pitchFamily="18" charset="0"/>
                </a:rPr>
                <a:t>Objetivo del proyecto</a:t>
              </a:r>
            </a:p>
          </p:txBody>
        </p:sp>
      </p:grpSp>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1207985538"/>
      </p:ext>
    </p:extLst>
  </p:cSld>
  <p:clrMapOvr>
    <a:masterClrMapping/>
  </p:clrMapOvr>
  <mc:AlternateContent xmlns:mc="http://schemas.openxmlformats.org/markup-compatibility/2006">
    <mc:Choice xmlns:p14="http://schemas.microsoft.com/office/powerpoint/2010/main" Requires="p14">
      <p:transition p14:dur="10" advTm="23257"/>
    </mc:Choice>
    <mc:Fallback>
      <p:transition advTm="232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4AD59F29-E5CC-4108-AC30-5CFC9C6DB2DF}"/>
              </a:ext>
            </a:extLst>
          </p:cNvPr>
          <p:cNvGrpSpPr/>
          <p:nvPr/>
        </p:nvGrpSpPr>
        <p:grpSpPr>
          <a:xfrm>
            <a:off x="1244183" y="329783"/>
            <a:ext cx="9503765" cy="5677048"/>
            <a:chOff x="1244183" y="329783"/>
            <a:chExt cx="9503765" cy="5677048"/>
          </a:xfrm>
        </p:grpSpPr>
        <p:sp>
          <p:nvSpPr>
            <p:cNvPr id="2" name="Rectángulo 1"/>
            <p:cNvSpPr/>
            <p:nvPr/>
          </p:nvSpPr>
          <p:spPr>
            <a:xfrm>
              <a:off x="1244183" y="1113184"/>
              <a:ext cx="9503765" cy="4893647"/>
            </a:xfrm>
            <a:prstGeom prst="rect">
              <a:avLst/>
            </a:prstGeom>
            <a:ln>
              <a:noFill/>
            </a:ln>
          </p:spPr>
          <p:txBody>
            <a:bodyPr wrap="square">
              <a:spAutoFit/>
            </a:bodyPr>
            <a:lstStyle/>
            <a:p>
              <a:pPr algn="just">
                <a:buClr>
                  <a:srgbClr val="00B0F0"/>
                </a:buClr>
              </a:pPr>
              <a:r>
                <a:rPr lang="es-ES" sz="2400" dirty="0">
                  <a:latin typeface="Arial" panose="020B0604020202020204" pitchFamily="34" charset="0"/>
                  <a:cs typeface="Arial" panose="020B0604020202020204" pitchFamily="34" charset="0"/>
                </a:rPr>
                <a:t>La galería de imágenes de parasitología presenta imágenes para la autopreparación del estudiante de segundo año de la carrera de Medicina, en la asignatura Microbiología y Parasitología Médica, como vía para facilita la identificación de las características generales de cada agente. Está diseñada, teniendo en cuenta los objetivos generales y específicos, </a:t>
              </a:r>
              <a:r>
                <a:rPr lang="es-ES_tradnl" sz="2400" dirty="0">
                  <a:latin typeface="Arial" panose="020B0604020202020204" pitchFamily="34" charset="0"/>
                  <a:cs typeface="Arial" panose="020B0604020202020204" pitchFamily="34" charset="0"/>
                </a:rPr>
                <a:t>y se complementa con los materiales elaborados por los profesores de la asignatura: conferencias en </a:t>
              </a:r>
              <a:r>
                <a:rPr lang="es-ES_tradnl" sz="2400" dirty="0" err="1">
                  <a:latin typeface="Arial" panose="020B0604020202020204" pitchFamily="34" charset="0"/>
                  <a:cs typeface="Arial" panose="020B0604020202020204" pitchFamily="34" charset="0"/>
                </a:rPr>
                <a:t>power</a:t>
              </a:r>
              <a:r>
                <a:rPr lang="es-ES_tradnl" sz="2400" dirty="0">
                  <a:latin typeface="Arial" panose="020B0604020202020204" pitchFamily="34" charset="0"/>
                  <a:cs typeface="Arial" panose="020B0604020202020204" pitchFamily="34" charset="0"/>
                </a:rPr>
                <a:t> </a:t>
              </a:r>
              <a:r>
                <a:rPr lang="es-ES_tradnl" sz="2400" dirty="0" err="1">
                  <a:latin typeface="Arial" panose="020B0604020202020204" pitchFamily="34" charset="0"/>
                  <a:cs typeface="Arial" panose="020B0604020202020204" pitchFamily="34" charset="0"/>
                </a:rPr>
                <a:t>point</a:t>
              </a:r>
              <a:r>
                <a:rPr lang="es-ES_tradnl" sz="2400" dirty="0">
                  <a:latin typeface="Arial" panose="020B0604020202020204" pitchFamily="34" charset="0"/>
                  <a:cs typeface="Arial" panose="020B0604020202020204" pitchFamily="34" charset="0"/>
                </a:rPr>
                <a:t>, videos, artículos científicos, etc. </a:t>
              </a:r>
              <a:r>
                <a:rPr lang="es-ES" sz="2400" dirty="0">
                  <a:latin typeface="Arial" panose="020B0604020202020204" pitchFamily="34" charset="0"/>
                  <a:cs typeface="Arial" panose="020B0604020202020204" pitchFamily="34" charset="0"/>
                </a:rPr>
                <a:t>siendo de gran utilidad en las clases prácticas debido a que no se cuenta con los microorganismos que se refiere en el programa de la asignatura. Por lo que resulta una herramienta valiosa para el estudio independiente de los estudiantes. </a:t>
              </a:r>
              <a:endParaRPr lang="es-US" sz="2400" dirty="0">
                <a:latin typeface="Arial" panose="020B0604020202020204" pitchFamily="34" charset="0"/>
                <a:cs typeface="Arial" panose="020B0604020202020204" pitchFamily="34" charset="0"/>
              </a:endParaRPr>
            </a:p>
            <a:p>
              <a:pPr algn="just">
                <a:buClr>
                  <a:srgbClr val="00B0F0"/>
                </a:buClr>
              </a:pPr>
              <a:endParaRPr lang="es-ES" sz="2400" dirty="0">
                <a:latin typeface="Arial" panose="020B0604020202020204" pitchFamily="34" charset="0"/>
                <a:cs typeface="Arial" panose="020B0604020202020204" pitchFamily="34" charset="0"/>
              </a:endParaRPr>
            </a:p>
          </p:txBody>
        </p:sp>
        <p:sp>
          <p:nvSpPr>
            <p:cNvPr id="4" name="CuadroTexto 3"/>
            <p:cNvSpPr txBox="1"/>
            <p:nvPr/>
          </p:nvSpPr>
          <p:spPr>
            <a:xfrm>
              <a:off x="2833140" y="329783"/>
              <a:ext cx="5759910" cy="523220"/>
            </a:xfrm>
            <a:prstGeom prst="rect">
              <a:avLst/>
            </a:prstGeom>
            <a:noFill/>
            <a:ln w="38100">
              <a:solidFill>
                <a:srgbClr val="92D050"/>
              </a:solidFill>
            </a:ln>
          </p:spPr>
          <p:txBody>
            <a:bodyPr wrap="none" rtlCol="0">
              <a:spAutoFit/>
            </a:bodyPr>
            <a:lstStyle/>
            <a:p>
              <a:r>
                <a:rPr lang="es-ES" sz="2800" b="1" dirty="0">
                  <a:latin typeface="Arial" panose="020B0604020202020204" pitchFamily="34" charset="0"/>
                  <a:cs typeface="Arial" panose="020B0604020202020204" pitchFamily="34" charset="0"/>
                </a:rPr>
                <a:t>Descripción breve del resultado:</a:t>
              </a:r>
              <a:endParaRPr lang="es-ES" sz="2800" dirty="0"/>
            </a:p>
          </p:txBody>
        </p:sp>
      </p:gr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404328519"/>
      </p:ext>
    </p:extLst>
  </p:cSld>
  <p:clrMapOvr>
    <a:masterClrMapping/>
  </p:clrMapOvr>
  <mc:AlternateContent xmlns:mc="http://schemas.openxmlformats.org/markup-compatibility/2006">
    <mc:Choice xmlns:p14="http://schemas.microsoft.com/office/powerpoint/2010/main" Requires="p14">
      <p:transition p14:dur="10" advTm="44974"/>
    </mc:Choice>
    <mc:Fallback>
      <p:transition advTm="449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276DE3C7-A913-4B06-954D-9625F8B6733F}"/>
              </a:ext>
            </a:extLst>
          </p:cNvPr>
          <p:cNvGrpSpPr/>
          <p:nvPr/>
        </p:nvGrpSpPr>
        <p:grpSpPr>
          <a:xfrm>
            <a:off x="1154241" y="846085"/>
            <a:ext cx="9548735" cy="4923634"/>
            <a:chOff x="1139252" y="141547"/>
            <a:chExt cx="8504136" cy="4923634"/>
          </a:xfrm>
        </p:grpSpPr>
        <p:sp>
          <p:nvSpPr>
            <p:cNvPr id="2" name="Rectángulo 1"/>
            <p:cNvSpPr/>
            <p:nvPr/>
          </p:nvSpPr>
          <p:spPr>
            <a:xfrm>
              <a:off x="1139252" y="910197"/>
              <a:ext cx="8504136" cy="4154984"/>
            </a:xfrm>
            <a:prstGeom prst="rect">
              <a:avLst/>
            </a:prstGeom>
          </p:spPr>
          <p:txBody>
            <a:bodyPr wrap="square">
              <a:spAutoFit/>
            </a:bodyPr>
            <a:lstStyle/>
            <a:p>
              <a:pPr lvl="0" algn="just">
                <a:buClr>
                  <a:srgbClr val="00B0F0"/>
                </a:buClr>
              </a:pPr>
              <a:r>
                <a:rPr lang="es-ES" sz="2400" dirty="0">
                  <a:latin typeface="Arial" panose="020B0604020202020204" pitchFamily="34" charset="0"/>
                  <a:cs typeface="Arial" panose="020B0604020202020204" pitchFamily="34" charset="0"/>
                </a:rPr>
                <a:t>Se espera que utilizando la galería de imágenes de parasitología los estudiantes de segundo año de la carrera de Medicina tengan a su disposición un material que contribuya a su formación y desempeño profesional,</a:t>
              </a:r>
              <a:r>
                <a:rPr lang="es-ES" sz="2400" dirty="0"/>
                <a:t> </a:t>
              </a:r>
              <a:r>
                <a:rPr lang="es-ES" sz="2400" dirty="0">
                  <a:latin typeface="Arial" panose="020B0604020202020204" pitchFamily="34" charset="0"/>
                  <a:cs typeface="Arial" panose="020B0604020202020204" pitchFamily="34" charset="0"/>
                </a:rPr>
                <a:t>capaz de resolver situaciones y problemas propios de su perfil profesional </a:t>
              </a:r>
            </a:p>
            <a:p>
              <a:pPr algn="just">
                <a:buClr>
                  <a:srgbClr val="00B0F0"/>
                </a:buClr>
              </a:pPr>
              <a:r>
                <a:rPr lang="es-ES" sz="2400" dirty="0">
                  <a:latin typeface="Arial" panose="020B0604020202020204" pitchFamily="34" charset="0"/>
                  <a:cs typeface="Arial" panose="020B0604020202020204" pitchFamily="34" charset="0"/>
                </a:rPr>
                <a:t>La galería de imágenes de parasitología fue utilizada  por parte de los profesores de Parasitología en las Facultad de Ciencias Médicas de Matanzas, lo cual permitió orientar el estudio independiente, para la clase práctica, así como realizar la evaluación de dichos contenidos</a:t>
              </a:r>
            </a:p>
          </p:txBody>
        </p:sp>
        <p:sp>
          <p:nvSpPr>
            <p:cNvPr id="3" name="CuadroTexto 2"/>
            <p:cNvSpPr txBox="1"/>
            <p:nvPr/>
          </p:nvSpPr>
          <p:spPr>
            <a:xfrm>
              <a:off x="3528392" y="141547"/>
              <a:ext cx="1987825" cy="523220"/>
            </a:xfrm>
            <a:prstGeom prst="rect">
              <a:avLst/>
            </a:prstGeom>
            <a:noFill/>
            <a:ln w="38100">
              <a:solidFill>
                <a:srgbClr val="92D050"/>
              </a:solidFill>
            </a:ln>
          </p:spPr>
          <p:txBody>
            <a:bodyPr wrap="square" rtlCol="0">
              <a:spAutoFit/>
            </a:bodyPr>
            <a:lstStyle/>
            <a:p>
              <a:r>
                <a:rPr lang="es-ES" sz="2800" b="1" dirty="0">
                  <a:solidFill>
                    <a:prstClr val="black"/>
                  </a:solidFill>
                  <a:latin typeface="Arial" panose="020B0604020202020204" pitchFamily="34" charset="0"/>
                  <a:cs typeface="Arial" panose="020B0604020202020204" pitchFamily="34" charset="0"/>
                </a:rPr>
                <a:t>Impactos</a:t>
              </a:r>
              <a:endParaRPr lang="es-ES" dirty="0"/>
            </a:p>
          </p:txBody>
        </p:sp>
      </p:gr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1107997154"/>
      </p:ext>
    </p:extLst>
  </p:cSld>
  <p:clrMapOvr>
    <a:masterClrMapping/>
  </p:clrMapOvr>
  <mc:AlternateContent xmlns:mc="http://schemas.openxmlformats.org/markup-compatibility/2006">
    <mc:Choice xmlns:p14="http://schemas.microsoft.com/office/powerpoint/2010/main" Requires="p14">
      <p:transition p14:dur="10" advTm="32145"/>
    </mc:Choice>
    <mc:Fallback>
      <p:transition advTm="321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80D5B9F4-C7F3-4ACA-AB7A-20D46CAA0371}"/>
              </a:ext>
            </a:extLst>
          </p:cNvPr>
          <p:cNvGrpSpPr/>
          <p:nvPr/>
        </p:nvGrpSpPr>
        <p:grpSpPr>
          <a:xfrm>
            <a:off x="1693888" y="677654"/>
            <a:ext cx="9023592" cy="6363546"/>
            <a:chOff x="546654" y="347870"/>
            <a:chExt cx="9601200" cy="6363546"/>
          </a:xfrm>
        </p:grpSpPr>
        <p:sp>
          <p:nvSpPr>
            <p:cNvPr id="2" name="Rectángulo 1"/>
            <p:cNvSpPr/>
            <p:nvPr/>
          </p:nvSpPr>
          <p:spPr>
            <a:xfrm>
              <a:off x="546654" y="1759226"/>
              <a:ext cx="9601200" cy="4952190"/>
            </a:xfrm>
            <a:prstGeom prst="rect">
              <a:avLst/>
            </a:prstGeom>
          </p:spPr>
          <p:txBody>
            <a:bodyPr wrap="square">
              <a:spAutoFit/>
            </a:bodyPr>
            <a:lstStyle/>
            <a:p>
              <a:pPr algn="just">
                <a:lnSpc>
                  <a:spcPct val="107000"/>
                </a:lnSpc>
                <a:spcAft>
                  <a:spcPts val="800"/>
                </a:spcAft>
                <a:buClr>
                  <a:srgbClr val="0070C0"/>
                </a:buClr>
              </a:pPr>
              <a:r>
                <a:rPr lang="es-ES" sz="2400" dirty="0">
                  <a:effectLst/>
                  <a:latin typeface="Arial" panose="020B0604020202020204" pitchFamily="34" charset="0"/>
                  <a:ea typeface="Calibri" panose="020F0502020204030204" pitchFamily="34" charset="0"/>
                  <a:cs typeface="Times New Roman" panose="02020603050405020304" pitchFamily="18" charset="0"/>
                </a:rPr>
                <a:t>Resultado </a:t>
              </a:r>
              <a:r>
                <a:rPr lang="es-ES" sz="2400" dirty="0" smtClean="0">
                  <a:effectLst/>
                  <a:latin typeface="Arial" panose="020B0604020202020204" pitchFamily="34" charset="0"/>
                  <a:ea typeface="Calibri" panose="020F0502020204030204" pitchFamily="34" charset="0"/>
                  <a:cs typeface="Times New Roman" panose="02020603050405020304" pitchFamily="18" charset="0"/>
                </a:rPr>
                <a:t>del </a:t>
              </a:r>
              <a:r>
                <a:rPr lang="es-ES" sz="2400" dirty="0">
                  <a:effectLst/>
                  <a:latin typeface="Arial" panose="020B0604020202020204" pitchFamily="34" charset="0"/>
                  <a:ea typeface="Calibri" panose="020F0502020204030204" pitchFamily="34" charset="0"/>
                  <a:cs typeface="Times New Roman" panose="02020603050405020304" pitchFamily="18" charset="0"/>
                </a:rPr>
                <a:t>proyecto </a:t>
              </a:r>
              <a:r>
                <a:rPr lang="es-E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La Microbiología y Parasitología Médica como recurso para el diagnóstico de las enfermedades infecciosas y la formación de profesionales de la salud 2020-2024”</a:t>
              </a:r>
              <a:r>
                <a:rPr lang="es-ES" sz="2400" dirty="0">
                  <a:effectLst/>
                  <a:latin typeface="Arial" panose="020B0604020202020204" pitchFamily="34" charset="0"/>
                  <a:ea typeface="Calibri" panose="020F0502020204030204" pitchFamily="34" charset="0"/>
                  <a:cs typeface="Times New Roman" panose="02020603050405020304" pitchFamily="18" charset="0"/>
                </a:rPr>
                <a:t> </a:t>
              </a:r>
              <a:endParaRPr lang="es-ES" sz="2400" dirty="0" smtClean="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buClr>
                  <a:srgbClr val="0070C0"/>
                </a:buClr>
              </a:pPr>
              <a:r>
                <a:rPr lang="es-MX" sz="2400" dirty="0" smtClean="0">
                  <a:latin typeface="Arial" panose="020B0604020202020204" pitchFamily="34" charset="0"/>
                  <a:ea typeface="Calibri" panose="020F0502020204030204" pitchFamily="34" charset="0"/>
                  <a:cs typeface="Arial" panose="020B0604020202020204" pitchFamily="34" charset="0"/>
                </a:rPr>
                <a:t>   -Talleres </a:t>
              </a:r>
              <a:r>
                <a:rPr lang="es-MX" sz="2400" dirty="0">
                  <a:latin typeface="Arial" panose="020B0604020202020204" pitchFamily="34" charset="0"/>
                  <a:ea typeface="Calibri" panose="020F0502020204030204" pitchFamily="34" charset="0"/>
                  <a:cs typeface="Arial" panose="020B0604020202020204" pitchFamily="34" charset="0"/>
                </a:rPr>
                <a:t>metodológicos a profesores de Microbiología y Parasitología Médica</a:t>
              </a:r>
            </a:p>
            <a:p>
              <a:pPr algn="just">
                <a:lnSpc>
                  <a:spcPct val="107000"/>
                </a:lnSpc>
                <a:spcAft>
                  <a:spcPts val="800"/>
                </a:spcAft>
                <a:buClr>
                  <a:srgbClr val="0070C0"/>
                </a:buClr>
              </a:pPr>
              <a:r>
                <a:rPr lang="es-MX" sz="2400" dirty="0">
                  <a:latin typeface="Arial" panose="020B0604020202020204" pitchFamily="34" charset="0"/>
                  <a:ea typeface="Calibri" panose="020F0502020204030204" pitchFamily="34" charset="0"/>
                  <a:cs typeface="Arial" panose="020B0604020202020204" pitchFamily="34" charset="0"/>
                </a:rPr>
                <a:t> </a:t>
              </a:r>
              <a:r>
                <a:rPr lang="es-MX" sz="2400" dirty="0" smtClean="0">
                  <a:latin typeface="Arial" panose="020B0604020202020204" pitchFamily="34" charset="0"/>
                  <a:ea typeface="Calibri" panose="020F0502020204030204" pitchFamily="34" charset="0"/>
                  <a:cs typeface="Arial" panose="020B0604020202020204" pitchFamily="34" charset="0"/>
                </a:rPr>
                <a:t>  -Participación </a:t>
              </a:r>
              <a:r>
                <a:rPr lang="es-MX" sz="2400" dirty="0">
                  <a:latin typeface="Arial" panose="020B0604020202020204" pitchFamily="34" charset="0"/>
                  <a:ea typeface="Calibri" panose="020F0502020204030204" pitchFamily="34" charset="0"/>
                  <a:cs typeface="Arial" panose="020B0604020202020204" pitchFamily="34" charset="0"/>
                </a:rPr>
                <a:t>en </a:t>
              </a:r>
              <a:r>
                <a:rPr lang="es-MX" sz="2400" dirty="0" smtClean="0">
                  <a:latin typeface="Arial" panose="020B0604020202020204" pitchFamily="34" charset="0"/>
                  <a:ea typeface="Calibri" panose="020F0502020204030204" pitchFamily="34" charset="0"/>
                  <a:cs typeface="Arial" panose="020B0604020202020204" pitchFamily="34" charset="0"/>
                </a:rPr>
                <a:t>eventos.</a:t>
              </a:r>
            </a:p>
            <a:p>
              <a:pPr algn="just">
                <a:lnSpc>
                  <a:spcPct val="107000"/>
                </a:lnSpc>
                <a:spcAft>
                  <a:spcPts val="800"/>
                </a:spcAft>
                <a:buClr>
                  <a:srgbClr val="0070C0"/>
                </a:buClr>
              </a:pPr>
              <a:r>
                <a:rPr lang="es-MX" sz="2400" dirty="0" smtClean="0">
                  <a:latin typeface="Arial" panose="020B0604020202020204" pitchFamily="34" charset="0"/>
                  <a:ea typeface="Calibri" panose="020F0502020204030204" pitchFamily="34" charset="0"/>
                  <a:cs typeface="Arial" panose="020B0604020202020204" pitchFamily="34" charset="0"/>
                </a:rPr>
                <a:t>   -Jornada </a:t>
              </a:r>
              <a:r>
                <a:rPr lang="es-MX" sz="2400" dirty="0">
                  <a:latin typeface="Arial" panose="020B0604020202020204" pitchFamily="34" charset="0"/>
                  <a:ea typeface="Calibri" panose="020F0502020204030204" pitchFamily="34" charset="0"/>
                  <a:cs typeface="Arial" panose="020B0604020202020204" pitchFamily="34" charset="0"/>
                </a:rPr>
                <a:t>científica del Capítulo Matancero de Microbiología </a:t>
              </a:r>
              <a:r>
                <a:rPr lang="es-MX" sz="2400" dirty="0" smtClean="0">
                  <a:latin typeface="Arial" panose="020B0604020202020204" pitchFamily="34" charset="0"/>
                  <a:ea typeface="Calibri" panose="020F0502020204030204" pitchFamily="34" charset="0"/>
                  <a:cs typeface="Arial" panose="020B0604020202020204" pitchFamily="34" charset="0"/>
                </a:rPr>
                <a:t>Médica.</a:t>
              </a:r>
            </a:p>
            <a:p>
              <a:pPr algn="just">
                <a:lnSpc>
                  <a:spcPct val="107000"/>
                </a:lnSpc>
                <a:spcAft>
                  <a:spcPts val="800"/>
                </a:spcAft>
                <a:buClr>
                  <a:srgbClr val="0070C0"/>
                </a:buClr>
              </a:pPr>
              <a:r>
                <a:rPr lang="es-MX" sz="2400" dirty="0" smtClean="0">
                  <a:latin typeface="Arial" panose="020B0604020202020204" pitchFamily="34" charset="0"/>
                  <a:ea typeface="Calibri" panose="020F0502020204030204" pitchFamily="34" charset="0"/>
                  <a:cs typeface="Arial" panose="020B0604020202020204" pitchFamily="34" charset="0"/>
                </a:rPr>
                <a:t>   -Generalización del resultado</a:t>
              </a:r>
              <a:endParaRPr lang="es-MX" sz="24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buClr>
                  <a:srgbClr val="0070C0"/>
                </a:buClr>
              </a:pPr>
              <a:endParaRPr lang="es-ES" sz="2400" dirty="0">
                <a:latin typeface="Arial" panose="020B0604020202020204" pitchFamily="34" charset="0"/>
                <a:ea typeface="Calibri" panose="020F050202020403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F3524DD1-6DFD-4006-9739-CCF08E39408C}"/>
                </a:ext>
              </a:extLst>
            </p:cNvPr>
            <p:cNvSpPr/>
            <p:nvPr/>
          </p:nvSpPr>
          <p:spPr>
            <a:xfrm>
              <a:off x="3478697" y="347870"/>
              <a:ext cx="3798731" cy="535061"/>
            </a:xfrm>
            <a:prstGeom prst="rect">
              <a:avLst/>
            </a:prstGeom>
            <a:ln w="38100">
              <a:solidFill>
                <a:srgbClr val="92D050"/>
              </a:solidFill>
            </a:ln>
          </p:spPr>
          <p:txBody>
            <a:bodyPr wrap="square">
              <a:spAutoFit/>
            </a:bodyPr>
            <a:lstStyle/>
            <a:p>
              <a:pPr>
                <a:lnSpc>
                  <a:spcPct val="107000"/>
                </a:lnSpc>
                <a:spcAft>
                  <a:spcPts val="800"/>
                </a:spcAft>
              </a:pPr>
              <a:r>
                <a:rPr lang="es-ES" sz="2800" b="1" dirty="0">
                  <a:latin typeface="Arial" panose="020B0604020202020204" pitchFamily="34" charset="0"/>
                  <a:ea typeface="Calibri" panose="020F0502020204030204" pitchFamily="34" charset="0"/>
                  <a:cs typeface="Arial" panose="020B0604020202020204" pitchFamily="34" charset="0"/>
                </a:rPr>
                <a:t>Salidas previstas</a:t>
              </a:r>
            </a:p>
          </p:txBody>
        </p:sp>
      </p:gr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281956305"/>
      </p:ext>
    </p:extLst>
  </p:cSld>
  <p:clrMapOvr>
    <a:masterClrMapping/>
  </p:clrMapOvr>
  <mc:AlternateContent xmlns:mc="http://schemas.openxmlformats.org/markup-compatibility/2006">
    <mc:Choice xmlns:p14="http://schemas.microsoft.com/office/powerpoint/2010/main" Requires="p14">
      <p:transition p14:dur="10" advTm="14638"/>
    </mc:Choice>
    <mc:Fallback>
      <p:transition advTm="146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8.7"/>
</p:tagLst>
</file>

<file path=ppt/tags/tag2.xml><?xml version="1.0" encoding="utf-8"?>
<p:tagLst xmlns:a="http://schemas.openxmlformats.org/drawingml/2006/main" xmlns:r="http://schemas.openxmlformats.org/officeDocument/2006/relationships" xmlns:p="http://schemas.openxmlformats.org/presentationml/2006/main">
  <p:tag name="TIMING" val="|0.7|8.3"/>
</p:tagLst>
</file>

<file path=ppt/tags/tag3.xml><?xml version="1.0" encoding="utf-8"?>
<p:tagLst xmlns:a="http://schemas.openxmlformats.org/drawingml/2006/main" xmlns:r="http://schemas.openxmlformats.org/officeDocument/2006/relationships" xmlns:p="http://schemas.openxmlformats.org/presentationml/2006/main">
  <p:tag name="TIMING" val="|0.7"/>
</p:tagLst>
</file>

<file path=ppt/tags/tag4.xml><?xml version="1.0" encoding="utf-8"?>
<p:tagLst xmlns:a="http://schemas.openxmlformats.org/drawingml/2006/main" xmlns:r="http://schemas.openxmlformats.org/officeDocument/2006/relationships" xmlns:p="http://schemas.openxmlformats.org/presentationml/2006/main">
  <p:tag name="TIMING" val="|0.7"/>
</p:tagLst>
</file>

<file path=ppt/tags/tag5.xml><?xml version="1.0" encoding="utf-8"?>
<p:tagLst xmlns:a="http://schemas.openxmlformats.org/drawingml/2006/main" xmlns:r="http://schemas.openxmlformats.org/officeDocument/2006/relationships" xmlns:p="http://schemas.openxmlformats.org/presentationml/2006/main">
  <p:tag name="TIMING" val="|1.6"/>
</p:tagLst>
</file>

<file path=ppt/tags/tag6.xml><?xml version="1.0" encoding="utf-8"?>
<p:tagLst xmlns:a="http://schemas.openxmlformats.org/drawingml/2006/main" xmlns:r="http://schemas.openxmlformats.org/officeDocument/2006/relationships" xmlns:p="http://schemas.openxmlformats.org/presentationml/2006/main">
  <p:tag name="TIMING" val="|0.8"/>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1232</TotalTime>
  <Words>952</Words>
  <Application>Microsoft Office PowerPoint</Application>
  <PresentationFormat>Panorámica</PresentationFormat>
  <Paragraphs>68</Paragraphs>
  <Slides>10</Slides>
  <Notes>3</Notes>
  <HiddenSlides>0</HiddenSlides>
  <MMClips>10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Calibri</vt:lpstr>
      <vt:lpstr>Calibri Light</vt:lpstr>
      <vt:lpstr>Times New Roman</vt:lpstr>
      <vt:lpstr>Wingdings</vt:lpstr>
      <vt:lpstr>Tema de Office</vt:lpstr>
      <vt:lpstr>Presentación de PowerPoint</vt:lpstr>
      <vt:lpstr>Presentación de PowerPoint</vt:lpstr>
      <vt:lpstr>Presentación de PowerPoint</vt:lpstr>
      <vt:lpstr>¿Cómo analizar una imagen?</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Dr</dc:creator>
  <cp:lastModifiedBy>Danamirys</cp:lastModifiedBy>
  <cp:revision>92</cp:revision>
  <dcterms:created xsi:type="dcterms:W3CDTF">2020-08-21T13:06:16Z</dcterms:created>
  <dcterms:modified xsi:type="dcterms:W3CDTF">2023-02-17T16:32:42Z</dcterms:modified>
</cp:coreProperties>
</file>