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87E0-82E1-4A31-89E7-4678E203A214}" type="datetimeFigureOut">
              <a:rPr lang="es-US" smtClean="0"/>
              <a:t>2/21/2023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8F40-AD46-4795-85F1-BDC706E9B291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181915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87E0-82E1-4A31-89E7-4678E203A214}" type="datetimeFigureOut">
              <a:rPr lang="es-US" smtClean="0"/>
              <a:t>2/21/2023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8F40-AD46-4795-85F1-BDC706E9B291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707598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87E0-82E1-4A31-89E7-4678E203A214}" type="datetimeFigureOut">
              <a:rPr lang="es-US" smtClean="0"/>
              <a:t>2/21/2023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8F40-AD46-4795-85F1-BDC706E9B291}" type="slidenum">
              <a:rPr lang="es-US" smtClean="0"/>
              <a:t>‹Nº›</a:t>
            </a:fld>
            <a:endParaRPr lang="es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2926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87E0-82E1-4A31-89E7-4678E203A214}" type="datetimeFigureOut">
              <a:rPr lang="es-US" smtClean="0"/>
              <a:t>2/21/2023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8F40-AD46-4795-85F1-BDC706E9B291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479706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87E0-82E1-4A31-89E7-4678E203A214}" type="datetimeFigureOut">
              <a:rPr lang="es-US" smtClean="0"/>
              <a:t>2/21/2023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8F40-AD46-4795-85F1-BDC706E9B291}" type="slidenum">
              <a:rPr lang="es-US" smtClean="0"/>
              <a:t>‹Nº›</a:t>
            </a:fld>
            <a:endParaRPr lang="es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6807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87E0-82E1-4A31-89E7-4678E203A214}" type="datetimeFigureOut">
              <a:rPr lang="es-US" smtClean="0"/>
              <a:t>2/21/2023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8F40-AD46-4795-85F1-BDC706E9B291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002992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87E0-82E1-4A31-89E7-4678E203A214}" type="datetimeFigureOut">
              <a:rPr lang="es-US" smtClean="0"/>
              <a:t>2/21/2023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8F40-AD46-4795-85F1-BDC706E9B291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734589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87E0-82E1-4A31-89E7-4678E203A214}" type="datetimeFigureOut">
              <a:rPr lang="es-US" smtClean="0"/>
              <a:t>2/21/2023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8F40-AD46-4795-85F1-BDC706E9B291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679328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87E0-82E1-4A31-89E7-4678E203A214}" type="datetimeFigureOut">
              <a:rPr lang="es-US" smtClean="0"/>
              <a:t>2/21/2023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8F40-AD46-4795-85F1-BDC706E9B291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588967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87E0-82E1-4A31-89E7-4678E203A214}" type="datetimeFigureOut">
              <a:rPr lang="es-US" smtClean="0"/>
              <a:t>2/21/2023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8F40-AD46-4795-85F1-BDC706E9B291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974482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87E0-82E1-4A31-89E7-4678E203A214}" type="datetimeFigureOut">
              <a:rPr lang="es-US" smtClean="0"/>
              <a:t>2/21/2023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8F40-AD46-4795-85F1-BDC706E9B291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206568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87E0-82E1-4A31-89E7-4678E203A214}" type="datetimeFigureOut">
              <a:rPr lang="es-US" smtClean="0"/>
              <a:t>2/21/2023</a:t>
            </a:fld>
            <a:endParaRPr lang="es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8F40-AD46-4795-85F1-BDC706E9B291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781071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87E0-82E1-4A31-89E7-4678E203A214}" type="datetimeFigureOut">
              <a:rPr lang="es-US" smtClean="0"/>
              <a:t>2/21/2023</a:t>
            </a:fld>
            <a:endParaRPr lang="es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8F40-AD46-4795-85F1-BDC706E9B291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322332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87E0-82E1-4A31-89E7-4678E203A214}" type="datetimeFigureOut">
              <a:rPr lang="es-US" smtClean="0"/>
              <a:t>2/21/2023</a:t>
            </a:fld>
            <a:endParaRPr lang="es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8F40-AD46-4795-85F1-BDC706E9B291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555905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87E0-82E1-4A31-89E7-4678E203A214}" type="datetimeFigureOut">
              <a:rPr lang="es-US" smtClean="0"/>
              <a:t>2/21/2023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8F40-AD46-4795-85F1-BDC706E9B291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898821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87E0-82E1-4A31-89E7-4678E203A214}" type="datetimeFigureOut">
              <a:rPr lang="es-US" smtClean="0"/>
              <a:t>2/21/2023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8F40-AD46-4795-85F1-BDC706E9B291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857747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787E0-82E1-4A31-89E7-4678E203A214}" type="datetimeFigureOut">
              <a:rPr lang="es-US" smtClean="0"/>
              <a:t>2/21/2023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E6E8F40-AD46-4795-85F1-BDC706E9B291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90239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6D4D812-333A-45BA-86C9-E26A18F5CD60}"/>
              </a:ext>
            </a:extLst>
          </p:cNvPr>
          <p:cNvSpPr txBox="1"/>
          <p:nvPr/>
        </p:nvSpPr>
        <p:spPr>
          <a:xfrm>
            <a:off x="600501" y="2320119"/>
            <a:ext cx="852985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EVENTO: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GENERA E INNOVA</a:t>
            </a:r>
          </a:p>
          <a:p>
            <a:b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ACTIVIDAD: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Tercer taller virtual nacional de generalización.</a:t>
            </a:r>
          </a:p>
          <a:p>
            <a:b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TÍTULO: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Impacto material de técnica de inmunohistoquímica en pacientes con cáncer de mama en Matanzas 2016-2020</a:t>
            </a: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ES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PRINCIPAL: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Dr. Luís E. Curbelo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Gutiérres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 AUTORES: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Ms.C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Mildrey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García Hernández</a:t>
            </a:r>
            <a:b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4E7CCFF-313C-4B5F-BAE3-249F3DAC9F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468" t="16112" r="13629" b="62802"/>
          <a:stretch/>
        </p:blipFill>
        <p:spPr>
          <a:xfrm>
            <a:off x="6799006" y="382897"/>
            <a:ext cx="2182762" cy="1445343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32929E0-B972-4DF4-B4F4-1D085E924B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2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5291"/>
    </mc:Choice>
    <mc:Fallback>
      <p:transition advTm="252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2E52B16-FB10-473C-A365-04E23E85311E}"/>
              </a:ext>
            </a:extLst>
          </p:cNvPr>
          <p:cNvSpPr txBox="1"/>
          <p:nvPr/>
        </p:nvSpPr>
        <p:spPr>
          <a:xfrm>
            <a:off x="272956" y="2265528"/>
            <a:ext cx="962167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QUE OBTIENE EL RESULTADO: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Hospital Provincial Clínico Quirúrgico Docente Faustino Pérez.</a:t>
            </a:r>
          </a:p>
          <a:p>
            <a:b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PROVINCIA: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Matanzas</a:t>
            </a:r>
          </a:p>
          <a:p>
            <a:b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MUNICIPIO: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Matanzas.</a:t>
            </a:r>
          </a:p>
          <a:p>
            <a:b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ORIGEN DEL RESULTADO: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Tesis de terminación de residencia en Oncología. </a:t>
            </a:r>
            <a:b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7603FE4-5592-4206-9302-9A9F8ADC0B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468" t="16112" r="13629" b="62802"/>
          <a:stretch/>
        </p:blipFill>
        <p:spPr>
          <a:xfrm>
            <a:off x="6799006" y="382897"/>
            <a:ext cx="2182762" cy="1445343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AC0188D-4C28-47C0-8946-8CABB74771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13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1250"/>
    </mc:Choice>
    <mc:Fallback>
      <p:transition advTm="11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ED911AB-9B58-4BE4-81FC-DCA13AE1FC3A}"/>
              </a:ext>
            </a:extLst>
          </p:cNvPr>
          <p:cNvSpPr txBox="1"/>
          <p:nvPr/>
        </p:nvSpPr>
        <p:spPr>
          <a:xfrm>
            <a:off x="790431" y="3320788"/>
            <a:ext cx="78758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s-MX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Las pacientes tipo Luminal A no obtienen los beneficios deseados con el uso de quimioterapia. </a:t>
            </a:r>
            <a:endParaRPr lang="es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0033BB-72D8-49A1-AA76-D36062E994F7}"/>
              </a:ext>
            </a:extLst>
          </p:cNvPr>
          <p:cNvSpPr txBox="1"/>
          <p:nvPr/>
        </p:nvSpPr>
        <p:spPr>
          <a:xfrm>
            <a:off x="1563806" y="259834"/>
            <a:ext cx="63484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 cáncer de mama constituye un problema de salud por su elevada incidencia y mortalidad. </a:t>
            </a:r>
            <a:endParaRPr lang="es-U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3C1E1A5-B8A3-4625-B414-4364EFB5D9BD}"/>
              </a:ext>
            </a:extLst>
          </p:cNvPr>
          <p:cNvSpPr txBox="1"/>
          <p:nvPr/>
        </p:nvSpPr>
        <p:spPr>
          <a:xfrm>
            <a:off x="0" y="1722215"/>
            <a:ext cx="95124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inmunohistoquímica es una técnica que permite un tratamiento personalizado, pero resulta costosa y en la provincia de Matanzas no está disponible. </a:t>
            </a:r>
            <a:endParaRPr lang="es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67A6085-FF0A-4422-827D-1883D2A1B42F}"/>
              </a:ext>
            </a:extLst>
          </p:cNvPr>
          <p:cNvSpPr txBox="1"/>
          <p:nvPr/>
        </p:nvSpPr>
        <p:spPr>
          <a:xfrm>
            <a:off x="790431" y="4066864"/>
            <a:ext cx="82307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Las pacientes tipo Her2 sobreexpresado se benefician con el uso de terapias anti-Her2. </a:t>
            </a:r>
            <a:endParaRPr lang="es-U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9B79F10-6292-4647-AEFB-095F52258C6E}"/>
              </a:ext>
            </a:extLst>
          </p:cNvPr>
          <p:cNvSpPr txBox="1"/>
          <p:nvPr/>
        </p:nvSpPr>
        <p:spPr>
          <a:xfrm>
            <a:off x="790431" y="4785644"/>
            <a:ext cx="8872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Las pacientes tipo Triple Negativo siempre se benefician con el uso de quimioterapia. </a:t>
            </a:r>
            <a:endParaRPr lang="es-U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CA14619-AEC2-4E5F-865C-F3598C57A756}"/>
              </a:ext>
            </a:extLst>
          </p:cNvPr>
          <p:cNvSpPr txBox="1"/>
          <p:nvPr/>
        </p:nvSpPr>
        <p:spPr>
          <a:xfrm>
            <a:off x="738137" y="6030038"/>
            <a:ext cx="71127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Debido a esto algunas pacientes son sobre tratadas y otras subtratadas lo que conlleva a pérdidas materiales.</a:t>
            </a:r>
            <a:endParaRPr lang="es-US" dirty="0"/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72EBD04C-FB33-4E4C-8029-6294F81D1C8E}"/>
              </a:ext>
            </a:extLst>
          </p:cNvPr>
          <p:cNvSpPr/>
          <p:nvPr/>
        </p:nvSpPr>
        <p:spPr>
          <a:xfrm>
            <a:off x="4233080" y="984368"/>
            <a:ext cx="504968" cy="6418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Flecha: hacia abajo 15">
            <a:extLst>
              <a:ext uri="{FF2B5EF4-FFF2-40B4-BE49-F238E27FC236}">
                <a16:creationId xmlns:a16="http://schemas.microsoft.com/office/drawing/2014/main" id="{482BDCF1-08D1-4C14-BA3F-C9475C48B93C}"/>
              </a:ext>
            </a:extLst>
          </p:cNvPr>
          <p:cNvSpPr/>
          <p:nvPr/>
        </p:nvSpPr>
        <p:spPr>
          <a:xfrm>
            <a:off x="4233080" y="2464534"/>
            <a:ext cx="504968" cy="7565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9" name="Flecha: hacia abajo 18">
            <a:extLst>
              <a:ext uri="{FF2B5EF4-FFF2-40B4-BE49-F238E27FC236}">
                <a16:creationId xmlns:a16="http://schemas.microsoft.com/office/drawing/2014/main" id="{CA226175-EBDF-44A7-915F-700709528FC3}"/>
              </a:ext>
            </a:extLst>
          </p:cNvPr>
          <p:cNvSpPr/>
          <p:nvPr/>
        </p:nvSpPr>
        <p:spPr>
          <a:xfrm rot="16200000">
            <a:off x="303661" y="3468470"/>
            <a:ext cx="504968" cy="3639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20" name="Flecha: hacia abajo 19">
            <a:extLst>
              <a:ext uri="{FF2B5EF4-FFF2-40B4-BE49-F238E27FC236}">
                <a16:creationId xmlns:a16="http://schemas.microsoft.com/office/drawing/2014/main" id="{4216470F-5170-4625-803E-263ACFE5E73C}"/>
              </a:ext>
            </a:extLst>
          </p:cNvPr>
          <p:cNvSpPr/>
          <p:nvPr/>
        </p:nvSpPr>
        <p:spPr>
          <a:xfrm rot="16200000">
            <a:off x="303662" y="4856137"/>
            <a:ext cx="504968" cy="3639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21" name="Flecha: hacia abajo 20">
            <a:extLst>
              <a:ext uri="{FF2B5EF4-FFF2-40B4-BE49-F238E27FC236}">
                <a16:creationId xmlns:a16="http://schemas.microsoft.com/office/drawing/2014/main" id="{3B068313-CB7A-49AA-848C-7F8FFE22AED5}"/>
              </a:ext>
            </a:extLst>
          </p:cNvPr>
          <p:cNvSpPr/>
          <p:nvPr/>
        </p:nvSpPr>
        <p:spPr>
          <a:xfrm rot="16200000">
            <a:off x="303662" y="4163524"/>
            <a:ext cx="504968" cy="3639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488A6437-E883-4A96-AAAD-5DEBE04A28B6}"/>
              </a:ext>
            </a:extLst>
          </p:cNvPr>
          <p:cNvSpPr/>
          <p:nvPr/>
        </p:nvSpPr>
        <p:spPr>
          <a:xfrm>
            <a:off x="4233080" y="5227425"/>
            <a:ext cx="504968" cy="6462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722350C-7316-4BFF-B29B-97907049CC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19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7563"/>
    </mc:Choice>
    <mc:Fallback>
      <p:transition advTm="375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35D49A9-06E6-4E15-8CC7-865902174BD1}"/>
              </a:ext>
            </a:extLst>
          </p:cNvPr>
          <p:cNvSpPr txBox="1"/>
          <p:nvPr/>
        </p:nvSpPr>
        <p:spPr>
          <a:xfrm>
            <a:off x="368491" y="2628710"/>
            <a:ext cx="94306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¿Qué impacto material representa la técnica de inmunohistoquímica en el Servicio Oncológico Provincial de Matanzas?</a:t>
            </a:r>
            <a:endParaRPr lang="es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EABE903-121A-4CC2-A038-6DD3F7EABCBE}"/>
              </a:ext>
            </a:extLst>
          </p:cNvPr>
          <p:cNvSpPr txBox="1"/>
          <p:nvPr/>
        </p:nvSpPr>
        <p:spPr>
          <a:xfrm>
            <a:off x="566382" y="1105468"/>
            <a:ext cx="6107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Problema Científico</a:t>
            </a:r>
            <a:endParaRPr lang="es-US" sz="2400" dirty="0">
              <a:solidFill>
                <a:schemeClr val="accent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3DC2C1A-E5B3-4E84-B8F9-D900C68179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468" t="16112" r="13629" b="62802"/>
          <a:stretch/>
        </p:blipFill>
        <p:spPr>
          <a:xfrm>
            <a:off x="6799006" y="382897"/>
            <a:ext cx="2182762" cy="1445343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721D6FC-6F5A-4642-8868-CA9D644EF9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92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6975"/>
    </mc:Choice>
    <mc:Fallback>
      <p:transition advTm="69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6EB94D4-44A6-4085-A162-F889DA8A0806}"/>
              </a:ext>
            </a:extLst>
          </p:cNvPr>
          <p:cNvSpPr txBox="1"/>
          <p:nvPr/>
        </p:nvSpPr>
        <p:spPr>
          <a:xfrm>
            <a:off x="620973" y="971600"/>
            <a:ext cx="6107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Objetivo</a:t>
            </a:r>
            <a:endParaRPr lang="es-US" sz="2400" dirty="0">
              <a:solidFill>
                <a:schemeClr val="accent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CCE44A-CCCA-4051-AF2A-052F5FF2CBCF}"/>
              </a:ext>
            </a:extLst>
          </p:cNvPr>
          <p:cNvSpPr txBox="1"/>
          <p:nvPr/>
        </p:nvSpPr>
        <p:spPr>
          <a:xfrm>
            <a:off x="300250" y="2598003"/>
            <a:ext cx="93896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dentificar el impacto material de la técnica de inmunohistoquímica en el Servicio Oncológico Provincial de Matanzas.</a:t>
            </a:r>
            <a:endParaRPr lang="es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CB304CD-0A33-4ACA-99BC-823CFAD2A4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468" t="16112" r="13629" b="62802"/>
          <a:stretch/>
        </p:blipFill>
        <p:spPr>
          <a:xfrm>
            <a:off x="6799006" y="382897"/>
            <a:ext cx="2182762" cy="1445343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7E46E29-0A73-492F-8C69-B999DBBDAB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59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733"/>
    </mc:Choice>
    <mc:Fallback>
      <p:transition advTm="87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70837FE-5BC4-4E48-8715-CDC9219FE0D5}"/>
              </a:ext>
            </a:extLst>
          </p:cNvPr>
          <p:cNvSpPr txBox="1"/>
          <p:nvPr/>
        </p:nvSpPr>
        <p:spPr>
          <a:xfrm>
            <a:off x="392375" y="571496"/>
            <a:ext cx="6107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Breve descripción del resultado</a:t>
            </a:r>
            <a:endParaRPr lang="es-US" sz="2400" dirty="0">
              <a:solidFill>
                <a:schemeClr val="accent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77A041-5107-43B5-B329-D0E35F03A87D}"/>
              </a:ext>
            </a:extLst>
          </p:cNvPr>
          <p:cNvSpPr txBox="1"/>
          <p:nvPr/>
        </p:nvSpPr>
        <p:spPr>
          <a:xfrm>
            <a:off x="0" y="2217105"/>
            <a:ext cx="9730854" cy="2950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 año de mayor diagnóstico de cáncer de mama en Matanzas fue 2020 y en todos los años de estudio el grupo predominante fue el de inmunofenotipo desconocido.  Según el resultado de inmunohistoquímica 1 de cada 5 pacientes fue Luminal A con rango de edad más frecuente entre los 60 y 79 años. La cantidad de pacientes que obtuvo resultado de inmunohistoquímica en tiempo menor a 1 mes no fue significativa. La técnica de inmunohistoquímica representa un impacto material negativo en el Centro Oncológico Provincial de Matanzas.</a:t>
            </a:r>
            <a:endParaRPr lang="es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78982B8-F33D-41CB-B292-44199D37FA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468" t="16112" r="13629" b="62802"/>
          <a:stretch/>
        </p:blipFill>
        <p:spPr>
          <a:xfrm>
            <a:off x="6799006" y="382897"/>
            <a:ext cx="2182762" cy="1445343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85AA6A1-02DD-4635-801B-FACC9E1551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33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2350"/>
    </mc:Choice>
    <mc:Fallback>
      <p:transition advTm="32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0C09B84-D9AF-496F-92EA-CDE84094D41A}"/>
              </a:ext>
            </a:extLst>
          </p:cNvPr>
          <p:cNvSpPr txBox="1"/>
          <p:nvPr/>
        </p:nvSpPr>
        <p:spPr>
          <a:xfrm>
            <a:off x="191069" y="1413063"/>
            <a:ext cx="974450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PRIORIZADA DE LAS PROYECCIONES DE LA SALUD PÚBLICA A LA QUE RESPONDE: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Docencia e investigación.</a:t>
            </a:r>
          </a:p>
          <a:p>
            <a:b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 SALIDAS PREVISTAS: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Nuevo conocimiento del tema en la provincia de Matanzas, es el punto de partida de otras investigaciones.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Tesis de terminación de especialidad de oncología.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Tesis </a:t>
            </a:r>
            <a:r>
              <a:rPr lang="es-ES" sz="2000">
                <a:latin typeface="Arial" panose="020B0604020202020204" pitchFamily="34" charset="0"/>
                <a:cs typeface="Arial" panose="020B0604020202020204" pitchFamily="34" charset="0"/>
              </a:rPr>
              <a:t>de Maestría.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Participación en eventos científicos.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Cursos de actualización.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Publicación de los resultados.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Registro de la tesis. </a:t>
            </a:r>
            <a:b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C2E4E8B-5B69-4CF1-9386-9198538606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468" t="16112" r="13629" b="62802"/>
          <a:stretch/>
        </p:blipFill>
        <p:spPr>
          <a:xfrm>
            <a:off x="6096000" y="4845375"/>
            <a:ext cx="2182762" cy="1445343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EF92AD2-81C3-4851-83D6-5DE62A1EC8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50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4421"/>
    </mc:Choice>
    <mc:Fallback>
      <p:transition advTm="24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EB3FFF4-0FEA-44CF-BBBA-A745EBF73381}"/>
              </a:ext>
            </a:extLst>
          </p:cNvPr>
          <p:cNvSpPr txBox="1"/>
          <p:nvPr/>
        </p:nvSpPr>
        <p:spPr>
          <a:xfrm>
            <a:off x="218363" y="1291364"/>
            <a:ext cx="9225888" cy="5586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Científico- tecnológico: Nuevo conocimiento, aplicación y nuevas investigaciones a partir de la presente.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Social: La toma de decisiones correctas en el tratamiento por el oncólogo se traduce en aumento de la supervivencia de los pacientes.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Económico: permite el adecuado manejo de fondos económicos y ofrece alternativas de beneficio para el desarrollo material.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Impacto en el proceso clínico: El nuevo conocimiento ayuda a la toma de decisiones terapéuticas por el oncólogo.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Impacto en la accesibilidad: Se cuenta con bases de datos para continuar realizando estudios y con recursos humanos calificados.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Impacto en la aceptabilidad: A través de la toma de decisiones se contribuye a mejorar la salud de la comunidad de un grupo de pacientes cuyas necesidades terapéuticas son siempre crecientes. </a:t>
            </a:r>
            <a:b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C94D36F-A38F-4473-BFBD-711565CCA64B}"/>
              </a:ext>
            </a:extLst>
          </p:cNvPr>
          <p:cNvSpPr txBox="1"/>
          <p:nvPr/>
        </p:nvSpPr>
        <p:spPr>
          <a:xfrm>
            <a:off x="378725" y="829699"/>
            <a:ext cx="6107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IMPACTOS ESPERADOS:</a:t>
            </a:r>
            <a:endParaRPr lang="es-US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628DA62-86A1-4101-A162-279408F725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468" t="16112" r="13629" b="62802"/>
          <a:stretch/>
        </p:blipFill>
        <p:spPr>
          <a:xfrm>
            <a:off x="6873793" y="107027"/>
            <a:ext cx="2182762" cy="1445343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6E0E09C-6EFB-41D3-8BF1-A1C2547D9A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38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1246"/>
    </mc:Choice>
    <mc:Fallback>
      <p:transition advTm="312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E722D8-87D1-4DAF-AE54-1DA15436E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8702" y="5359021"/>
            <a:ext cx="1902093" cy="864358"/>
          </a:xfrm>
        </p:spPr>
        <p:txBody>
          <a:bodyPr/>
          <a:lstStyle/>
          <a:p>
            <a:r>
              <a:rPr lang="es-ES" dirty="0"/>
              <a:t>Fin</a:t>
            </a:r>
            <a:endParaRPr lang="es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51315A4-2C38-4817-B0F6-F6DA2D1684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468" t="16112" r="13629" b="62802"/>
          <a:stretch/>
        </p:blipFill>
        <p:spPr>
          <a:xfrm>
            <a:off x="2227006" y="899090"/>
            <a:ext cx="2182762" cy="1445343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BEDCF5B-936C-4291-88F8-F1C9DB61C2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37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4724"/>
    </mc:Choice>
    <mc:Fallback>
      <p:transition advTm="47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a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</TotalTime>
  <Words>538</Words>
  <Application>Microsoft Office PowerPoint</Application>
  <PresentationFormat>Panorámica</PresentationFormat>
  <Paragraphs>41</Paragraphs>
  <Slides>9</Slides>
  <Notes>0</Notes>
  <HiddenSlides>0</HiddenSlides>
  <MMClips>9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Times New Roman</vt:lpstr>
      <vt:lpstr>Trebuchet MS</vt:lpstr>
      <vt:lpstr>Wingdings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Curbelo</dc:creator>
  <cp:lastModifiedBy>Luis Curbelo</cp:lastModifiedBy>
  <cp:revision>5</cp:revision>
  <dcterms:created xsi:type="dcterms:W3CDTF">2023-02-05T12:20:43Z</dcterms:created>
  <dcterms:modified xsi:type="dcterms:W3CDTF">2023-02-21T18:11:36Z</dcterms:modified>
</cp:coreProperties>
</file>