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5" r:id="rId7"/>
    <p:sldId id="264" r:id="rId8"/>
    <p:sldId id="266" r:id="rId9"/>
    <p:sldId id="259" r:id="rId10"/>
    <p:sldId id="26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C7120B-6084-455F-84E7-E8FDE0E08F5E}" type="datetimeFigureOut">
              <a:rPr lang="es-ES" smtClean="0"/>
              <a:t>28/02/2023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76826F0-58F7-40E6-AD42-3629452026A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568952" cy="1971650"/>
          </a:xfrm>
        </p:spPr>
        <p:txBody>
          <a:bodyPr>
            <a:noAutofit/>
          </a:bodyPr>
          <a:lstStyle/>
          <a:p>
            <a:pPr algn="ctr"/>
            <a:r>
              <a:rPr lang="es-ES" sz="2400" b="1" i="1" dirty="0" smtClean="0"/>
              <a:t>Estrategia con enfoque en las determinantes sociales para el análisis de situación de salud periodontal en embarazadas. </a:t>
            </a:r>
            <a:r>
              <a:rPr lang="es-ES" sz="4800" b="1" i="1" dirty="0" smtClean="0"/>
              <a:t/>
            </a:r>
            <a:br>
              <a:rPr lang="es-ES" sz="4800" b="1" i="1" dirty="0" smtClean="0"/>
            </a:br>
            <a:endParaRPr lang="es-ES" sz="4800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4005064"/>
            <a:ext cx="6400800" cy="1440160"/>
          </a:xfrm>
        </p:spPr>
        <p:txBody>
          <a:bodyPr>
            <a:normAutofit lnSpcReduction="10000"/>
          </a:bodyPr>
          <a:lstStyle/>
          <a:p>
            <a:pPr lvl="0" algn="r"/>
            <a:r>
              <a:rPr lang="es-ES" sz="2000" dirty="0" err="1" smtClean="0">
                <a:solidFill>
                  <a:schemeClr val="tx2"/>
                </a:solidFill>
              </a:rPr>
              <a:t>MSc</a:t>
            </a:r>
            <a:r>
              <a:rPr lang="es-ES" sz="2000" dirty="0" smtClean="0">
                <a:solidFill>
                  <a:schemeClr val="tx2"/>
                </a:solidFill>
              </a:rPr>
              <a:t>. Dra. Judit Martínez Abreu</a:t>
            </a:r>
          </a:p>
          <a:p>
            <a:pPr algn="r"/>
            <a:r>
              <a:rPr lang="es-ES" sz="2000" dirty="0" smtClean="0">
                <a:solidFill>
                  <a:schemeClr val="tx2"/>
                </a:solidFill>
              </a:rPr>
              <a:t>Dra. Amalia Sánchez Pi </a:t>
            </a:r>
          </a:p>
          <a:p>
            <a:pPr algn="r"/>
            <a:r>
              <a:rPr lang="es-ES" sz="2000" dirty="0" err="1" smtClean="0">
                <a:solidFill>
                  <a:schemeClr val="tx2"/>
                </a:solidFill>
              </a:rPr>
              <a:t>DrC</a:t>
            </a:r>
            <a:r>
              <a:rPr lang="es-ES" sz="2000" dirty="0" smtClean="0">
                <a:solidFill>
                  <a:schemeClr val="tx2"/>
                </a:solidFill>
              </a:rPr>
              <a:t>. Estela de los Ángeles </a:t>
            </a:r>
            <a:r>
              <a:rPr lang="es-ES" sz="2000" dirty="0" err="1" smtClean="0">
                <a:solidFill>
                  <a:schemeClr val="tx2"/>
                </a:solidFill>
              </a:rPr>
              <a:t>Gispert</a:t>
            </a:r>
            <a:r>
              <a:rPr lang="es-ES" sz="2000" dirty="0" smtClean="0">
                <a:solidFill>
                  <a:schemeClr val="tx2"/>
                </a:solidFill>
              </a:rPr>
              <a:t> Abreu </a:t>
            </a:r>
          </a:p>
          <a:p>
            <a:pPr algn="r"/>
            <a:r>
              <a:rPr lang="es-ES" sz="2000" dirty="0" err="1" smtClean="0">
                <a:solidFill>
                  <a:schemeClr val="tx2"/>
                </a:solidFill>
              </a:rPr>
              <a:t>DrCs</a:t>
            </a:r>
            <a:r>
              <a:rPr lang="es-ES" sz="2000" dirty="0" smtClean="0">
                <a:solidFill>
                  <a:schemeClr val="tx2"/>
                </a:solidFill>
              </a:rPr>
              <a:t>. Pastor </a:t>
            </a:r>
            <a:r>
              <a:rPr lang="es-ES" sz="2000" dirty="0">
                <a:solidFill>
                  <a:schemeClr val="tx2"/>
                </a:solidFill>
              </a:rPr>
              <a:t>Castell </a:t>
            </a:r>
            <a:r>
              <a:rPr lang="es-ES" sz="2000" dirty="0" err="1">
                <a:solidFill>
                  <a:schemeClr val="tx2"/>
                </a:solidFill>
              </a:rPr>
              <a:t>Florit-Serrate</a:t>
            </a:r>
            <a:endParaRPr lang="es-ES" sz="2000" dirty="0">
              <a:solidFill>
                <a:schemeClr val="tx2"/>
              </a:solidFill>
            </a:endParaRPr>
          </a:p>
          <a:p>
            <a:endParaRPr lang="es-ES" sz="1800" dirty="0">
              <a:solidFill>
                <a:schemeClr val="tx2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1942465" cy="100811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5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86"/>
    </mc:Choice>
    <mc:Fallback>
      <p:transition spd="slow" advTm="2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61"/>
    </mc:Choice>
    <mc:Fallback>
      <p:transition spd="slow" advTm="16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U" b="1" dirty="0" smtClean="0"/>
              <a:t>Objetivo</a:t>
            </a:r>
            <a:r>
              <a:rPr lang="es-CU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58574"/>
            <a:ext cx="8229600" cy="1542434"/>
          </a:xfrm>
        </p:spPr>
        <p:txBody>
          <a:bodyPr>
            <a:normAutofit/>
          </a:bodyPr>
          <a:lstStyle/>
          <a:p>
            <a:r>
              <a:rPr lang="es-ES" dirty="0" smtClean="0"/>
              <a:t>Diseñar una </a:t>
            </a:r>
            <a:r>
              <a:rPr lang="es-ES" dirty="0"/>
              <a:t>estrategia para el perfeccionamiento del análisis de situación de salud </a:t>
            </a:r>
            <a:r>
              <a:rPr lang="es-ES" dirty="0" smtClean="0"/>
              <a:t>periodontal </a:t>
            </a:r>
            <a:r>
              <a:rPr lang="es-ES" dirty="0"/>
              <a:t>en </a:t>
            </a:r>
            <a:r>
              <a:rPr lang="es-ES" dirty="0" smtClean="0"/>
              <a:t>embarazadas.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63251"/>
            <a:ext cx="5112568" cy="326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99"/>
    </mc:Choice>
    <mc:Fallback>
      <p:transition spd="slow" advTm="10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U" b="1" dirty="0" smtClean="0"/>
              <a:t>Diseño metodológico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94981"/>
            <a:ext cx="3970784" cy="4814339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Se diseñó la estrategia en cuatro etapas: diagnóstico, análisis, ejecución y evaluación. 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Sustento teórico metodológico:  Programa Nacional de Atención Estomatológica Integral a la Población y el del Médico y Enfermera de la Familia, así como la literatura científica disponible en Internet. 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11469"/>
          <a:stretch/>
        </p:blipFill>
        <p:spPr bwMode="auto">
          <a:xfrm>
            <a:off x="4644008" y="1494981"/>
            <a:ext cx="421178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1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36"/>
    </mc:Choice>
    <mc:Fallback>
      <p:transition spd="slow" advTm="470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U" b="1" dirty="0" smtClean="0"/>
              <a:t>Etapas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r>
              <a:rPr lang="es-ES" dirty="0" smtClean="0"/>
              <a:t>Diagnóstico inicial donde se identificaron fortalezas y debilidades, oportunidades y amenazas. (Matriz DAFO)</a:t>
            </a:r>
          </a:p>
          <a:p>
            <a:r>
              <a:rPr lang="es-ES" dirty="0" smtClean="0"/>
              <a:t>Análisis (Grupo focal, Consulta a especialistas)</a:t>
            </a:r>
            <a:endParaRPr lang="es-ES" dirty="0" smtClean="0"/>
          </a:p>
          <a:p>
            <a:r>
              <a:rPr lang="es-ES" dirty="0" smtClean="0"/>
              <a:t>Ejecución (sistema de acciones)</a:t>
            </a:r>
          </a:p>
          <a:p>
            <a:r>
              <a:rPr lang="es-ES" dirty="0" smtClean="0"/>
              <a:t>Evaluación (Indicadores y criterios de medidas)</a:t>
            </a:r>
          </a:p>
          <a:p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5279920" cy="22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8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56"/>
    </mc:Choice>
    <mc:Fallback>
      <p:transition spd="slow" advTm="29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4392488" cy="5688632"/>
          </a:xfrm>
        </p:spPr>
        <p:txBody>
          <a:bodyPr>
            <a:normAutofit/>
          </a:bodyPr>
          <a:lstStyle/>
          <a:p>
            <a:r>
              <a:rPr lang="es-ES" dirty="0" smtClean="0"/>
              <a:t>Se empleó del modelo de la OMS de las determinantes sociales de la salud contextualizado en Cuba y herramientas informáticas </a:t>
            </a:r>
            <a:r>
              <a:rPr lang="es-ES" i="1" dirty="0" err="1" smtClean="0"/>
              <a:t>Cariograma</a:t>
            </a:r>
            <a:r>
              <a:rPr lang="es-ES" i="1" dirty="0" smtClean="0"/>
              <a:t> y </a:t>
            </a:r>
            <a:r>
              <a:rPr lang="es-ES" i="1" dirty="0" err="1" smtClean="0"/>
              <a:t>Periodontograma</a:t>
            </a:r>
            <a:r>
              <a:rPr lang="es-ES" dirty="0"/>
              <a:t>.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Se validó la estrategia por consulta a expertos y en una prueba piloto. </a:t>
            </a:r>
          </a:p>
          <a:p>
            <a:r>
              <a:rPr lang="es-CU" dirty="0" smtClean="0"/>
              <a:t>Aspectos éticos.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0963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1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55"/>
    </mc:Choice>
    <mc:Fallback>
      <p:transition spd="slow" advTm="42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es-CU" dirty="0" smtClean="0"/>
              <a:t>Herramientas digitales </a:t>
            </a:r>
            <a:endParaRPr lang="es-E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5" y="1196752"/>
            <a:ext cx="277473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5832648" cy="304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6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94"/>
    </mc:Choice>
    <mc:Fallback>
      <p:transition spd="slow" advTm="2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U" b="1" dirty="0" smtClean="0"/>
              <a:t>Resultados principales al aplicar la estrategia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888432"/>
          </a:xfrm>
        </p:spPr>
        <p:txBody>
          <a:bodyPr>
            <a:normAutofit fontScale="92500" lnSpcReduction="10000"/>
          </a:bodyPr>
          <a:lstStyle/>
          <a:p>
            <a:r>
              <a:rPr lang="es-ES" altLang="x-none" dirty="0">
                <a:latin typeface="Arial" panose="020B0604020202020204" pitchFamily="34" charset="0"/>
                <a:cs typeface="Arial" panose="020B0604020202020204" pitchFamily="34" charset="0"/>
              </a:rPr>
              <a:t>El promedio de edad de las gestantes fue de 27,5 años, la mayoría </a:t>
            </a:r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ES" altLang="x-none" dirty="0">
                <a:latin typeface="Arial" panose="020B0604020202020204" pitchFamily="34" charset="0"/>
                <a:cs typeface="Arial" panose="020B0604020202020204" pitchFamily="34" charset="0"/>
              </a:rPr>
              <a:t>educacional </a:t>
            </a:r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medio, trabajadoras, multíparas, pocas presentan </a:t>
            </a:r>
            <a:r>
              <a:rPr lang="es-ES" altLang="x-none" dirty="0">
                <a:latin typeface="Arial" panose="020B0604020202020204" pitchFamily="34" charset="0"/>
                <a:cs typeface="Arial" panose="020B0604020202020204" pitchFamily="34" charset="0"/>
              </a:rPr>
              <a:t>adicciones y más de la mitad tienen origen familiar obrero</a:t>
            </a:r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. Predominaron </a:t>
            </a:r>
            <a:r>
              <a:rPr lang="es-ES" altLang="x-none" dirty="0">
                <a:latin typeface="Arial" panose="020B0604020202020204" pitchFamily="34" charset="0"/>
                <a:cs typeface="Arial" panose="020B0604020202020204" pitchFamily="34" charset="0"/>
              </a:rPr>
              <a:t>las familias de tipo </a:t>
            </a:r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nuclear.</a:t>
            </a:r>
          </a:p>
          <a:p>
            <a:endParaRPr lang="es-C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Insuficientes </a:t>
            </a:r>
            <a:r>
              <a:rPr lang="es-CU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acciones de promoción de salud bucal y de prevención de la enfermedad periodontal.</a:t>
            </a:r>
          </a:p>
          <a:p>
            <a:endParaRPr lang="es-CU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U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Alto consumo de dietas no saludables.</a:t>
            </a:r>
          </a:p>
          <a:p>
            <a:pPr marL="0" indent="0">
              <a:buNone/>
            </a:pPr>
            <a:endParaRPr lang="es-CU" altLang="x-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U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Insuficiente apoyo de los sectores y de la comunidad.</a:t>
            </a:r>
          </a:p>
          <a:p>
            <a:endParaRPr lang="es-CU" altLang="x-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U" altLang="x-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altLang="x-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41"/>
    </mc:Choice>
    <mc:Fallback>
      <p:transition spd="slow" advTm="36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U" b="1" dirty="0" smtClean="0"/>
              <a:t>Resultados principales al aplicar la estrategia 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312368"/>
          </a:xfrm>
        </p:spPr>
        <p:txBody>
          <a:bodyPr>
            <a:normAutofit/>
          </a:bodyPr>
          <a:lstStyle/>
          <a:p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La mayoría padece gingivitis crónica, ausencia </a:t>
            </a:r>
            <a:r>
              <a:rPr lang="es-ES" altLang="x-none" dirty="0">
                <a:latin typeface="Arial" panose="020B0604020202020204" pitchFamily="34" charset="0"/>
                <a:cs typeface="Arial" panose="020B0604020202020204" pitchFamily="34" charset="0"/>
              </a:rPr>
              <a:t>de enfermedades sistémicas relacionadas con la enfermedad </a:t>
            </a:r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periodontal, aunque se encontró anemia en algunas. No presentan </a:t>
            </a:r>
            <a:r>
              <a:rPr lang="es-ES" altLang="x-none" dirty="0">
                <a:latin typeface="Arial" panose="020B0604020202020204" pitchFamily="34" charset="0"/>
                <a:cs typeface="Arial" panose="020B0604020202020204" pitchFamily="34" charset="0"/>
              </a:rPr>
              <a:t>discapacidad ni </a:t>
            </a:r>
            <a:r>
              <a:rPr lang="es-ES" altLang="x-none" dirty="0" smtClean="0">
                <a:latin typeface="Arial" panose="020B0604020202020204" pitchFamily="34" charset="0"/>
                <a:cs typeface="Arial" panose="020B0604020202020204" pitchFamily="34" charset="0"/>
              </a:rPr>
              <a:t>refirieron práctica de religión. </a:t>
            </a:r>
          </a:p>
          <a:p>
            <a:pPr marL="0" indent="0">
              <a:buNone/>
            </a:pPr>
            <a:endParaRPr lang="es-ES" alt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x-none" dirty="0">
                <a:latin typeface="Arial" panose="020B0604020202020204" pitchFamily="34" charset="0"/>
                <a:cs typeface="Arial" panose="020B0604020202020204" pitchFamily="34" charset="0"/>
              </a:rPr>
              <a:t>Predominó la exposición a contaminantes medioambientales.</a:t>
            </a:r>
            <a:endParaRPr lang="es-ES" dirty="0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88"/>
    </mc:Choice>
    <mc:Fallback>
      <p:transition spd="slow" advTm="35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U" b="1" dirty="0" smtClean="0"/>
              <a:t>Conclusiones</a:t>
            </a:r>
            <a:r>
              <a:rPr lang="es-CU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952328"/>
          </a:xfrm>
        </p:spPr>
        <p:txBody>
          <a:bodyPr/>
          <a:lstStyle/>
          <a:p>
            <a:r>
              <a:rPr lang="es-ES" dirty="0" smtClean="0"/>
              <a:t>La estrategia propuesta es válida para evaluar con sistematicidad la modificación positiva del cuadro de salud periodontal de las embarazadas, desde el análisis de las determinantes sociale</a:t>
            </a:r>
            <a:r>
              <a:rPr lang="es-ES" dirty="0" smtClean="0"/>
              <a:t>s de la salud.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E</a:t>
            </a:r>
            <a:r>
              <a:rPr lang="es-CU" dirty="0" smtClean="0"/>
              <a:t>n el estudio se evidenció el valor de la intersectorialidad.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2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51"/>
    </mc:Choice>
    <mc:Fallback>
      <p:transition spd="slow" advTm="19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</TotalTime>
  <Words>364</Words>
  <Application>Microsoft Office PowerPoint</Application>
  <PresentationFormat>Presentación en pantalla (4:3)</PresentationFormat>
  <Paragraphs>38</Paragraphs>
  <Slides>10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Claridad</vt:lpstr>
      <vt:lpstr>Estrategia con enfoque en las determinantes sociales para el análisis de situación de salud periodontal en embarazadas.  </vt:lpstr>
      <vt:lpstr>Objetivo </vt:lpstr>
      <vt:lpstr>Diseño metodológico </vt:lpstr>
      <vt:lpstr>Etapas</vt:lpstr>
      <vt:lpstr>Presentación de PowerPoint</vt:lpstr>
      <vt:lpstr>Herramientas digitales </vt:lpstr>
      <vt:lpstr>Resultados principales al aplicar la estrategia </vt:lpstr>
      <vt:lpstr>Resultados principales al aplicar la estrategia </vt:lpstr>
      <vt:lpstr>Conclusiones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con enfoque en las determinantes sociales para el análisis de situación de salud periodontal en embarazadas.</dc:title>
  <dc:creator>USUARIO</dc:creator>
  <cp:lastModifiedBy>USUARIO</cp:lastModifiedBy>
  <cp:revision>14</cp:revision>
  <dcterms:created xsi:type="dcterms:W3CDTF">2023-02-28T17:35:14Z</dcterms:created>
  <dcterms:modified xsi:type="dcterms:W3CDTF">2023-02-28T18:48:30Z</dcterms:modified>
</cp:coreProperties>
</file>