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0" r:id="rId3"/>
    <p:sldId id="321" r:id="rId4"/>
    <p:sldId id="332" r:id="rId5"/>
    <p:sldId id="323" r:id="rId6"/>
    <p:sldId id="329" r:id="rId7"/>
    <p:sldId id="334" r:id="rId8"/>
    <p:sldId id="330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IA" initials="K" lastIdx="1" clrIdx="0">
    <p:extLst>
      <p:ext uri="{19B8F6BF-5375-455C-9EA6-DF929625EA0E}">
        <p15:presenceInfo xmlns:p15="http://schemas.microsoft.com/office/powerpoint/2012/main" userId="KEN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FFCC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65" autoAdjust="0"/>
    <p:restoredTop sz="94291" autoAdjust="0"/>
  </p:normalViewPr>
  <p:slideViewPr>
    <p:cSldViewPr>
      <p:cViewPr varScale="1">
        <p:scale>
          <a:sx n="70" d="100"/>
          <a:sy n="70" d="100"/>
        </p:scale>
        <p:origin x="17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5F1A3-643A-4F9B-96DE-0900486A524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DD4B7BE-9985-43E0-AE60-C48F95E03CF4}">
      <dgm:prSet phldrT="[Texto]" custT="1"/>
      <dgm:spPr/>
      <dgm:t>
        <a:bodyPr/>
        <a:lstStyle/>
        <a:p>
          <a:r>
            <a:rPr lang="es-MX" sz="1800" dirty="0" smtClean="0">
              <a:latin typeface="Comic Sans MS" panose="030F0702030302020204" pitchFamily="66" charset="0"/>
            </a:rPr>
            <a:t>Perfeccionar la evaluación de la actividad práctica que desarrollan los estudiantes de enfermería</a:t>
          </a:r>
          <a:endParaRPr lang="es-MX" sz="1800" dirty="0">
            <a:latin typeface="Comic Sans MS" panose="030F0702030302020204" pitchFamily="66" charset="0"/>
          </a:endParaRPr>
        </a:p>
      </dgm:t>
    </dgm:pt>
    <dgm:pt modelId="{BBFA94EA-1F84-4555-976A-CE7E2BA58A3A}" type="parTrans" cxnId="{1D1F1A80-FBB0-4DB4-A1F1-25354F2F8E03}">
      <dgm:prSet/>
      <dgm:spPr/>
      <dgm:t>
        <a:bodyPr/>
        <a:lstStyle/>
        <a:p>
          <a:endParaRPr lang="es-MX"/>
        </a:p>
      </dgm:t>
    </dgm:pt>
    <dgm:pt modelId="{6355987B-A38F-418C-9FD1-296EE3F9C109}" type="sibTrans" cxnId="{1D1F1A80-FBB0-4DB4-A1F1-25354F2F8E03}">
      <dgm:prSet/>
      <dgm:spPr/>
      <dgm:t>
        <a:bodyPr/>
        <a:lstStyle/>
        <a:p>
          <a:endParaRPr lang="es-MX"/>
        </a:p>
      </dgm:t>
    </dgm:pt>
    <dgm:pt modelId="{BC18BD1A-3C9B-442F-AA14-F48A0E9D3FFD}">
      <dgm:prSet phldrT="[Texto]" custT="1"/>
      <dgm:spPr/>
      <dgm:t>
        <a:bodyPr/>
        <a:lstStyle/>
        <a:p>
          <a:r>
            <a:rPr lang="es-MX" sz="1800" dirty="0" smtClean="0">
              <a:latin typeface="Comic Sans MS" panose="030F0702030302020204" pitchFamily="66" charset="0"/>
            </a:rPr>
            <a:t>Elevar la calidad del egresado</a:t>
          </a:r>
          <a:endParaRPr lang="es-MX" sz="1800" dirty="0">
            <a:latin typeface="Comic Sans MS" panose="030F0702030302020204" pitchFamily="66" charset="0"/>
          </a:endParaRPr>
        </a:p>
      </dgm:t>
    </dgm:pt>
    <dgm:pt modelId="{BFC07A40-EFBE-4EB7-85DF-5B65AFA6FE9A}" type="parTrans" cxnId="{1B6EF881-6C33-40DB-B028-820EB22962BD}">
      <dgm:prSet/>
      <dgm:spPr/>
      <dgm:t>
        <a:bodyPr/>
        <a:lstStyle/>
        <a:p>
          <a:endParaRPr lang="es-MX"/>
        </a:p>
      </dgm:t>
    </dgm:pt>
    <dgm:pt modelId="{EF71F8E5-90D3-4FA3-A70B-3C398DECF588}" type="sibTrans" cxnId="{1B6EF881-6C33-40DB-B028-820EB22962BD}">
      <dgm:prSet/>
      <dgm:spPr/>
      <dgm:t>
        <a:bodyPr/>
        <a:lstStyle/>
        <a:p>
          <a:endParaRPr lang="es-MX"/>
        </a:p>
      </dgm:t>
    </dgm:pt>
    <dgm:pt modelId="{D5A5B626-7CC6-4DE0-9830-36CE2A2E1733}" type="pres">
      <dgm:prSet presAssocID="{8785F1A3-643A-4F9B-96DE-0900486A524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1CE2AB6-BCAF-46B7-8F90-EE4511D1F857}" type="pres">
      <dgm:prSet presAssocID="{8785F1A3-643A-4F9B-96DE-0900486A524F}" presName="arrow" presStyleLbl="bgShp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1B7C3506-E026-491F-A601-E8058893F475}" type="pres">
      <dgm:prSet presAssocID="{8785F1A3-643A-4F9B-96DE-0900486A524F}" presName="arrowDiagram2" presStyleCnt="0"/>
      <dgm:spPr/>
    </dgm:pt>
    <dgm:pt modelId="{46428A6D-318B-47A0-859A-BA4570E0D403}" type="pres">
      <dgm:prSet presAssocID="{2DD4B7BE-9985-43E0-AE60-C48F95E03CF4}" presName="bullet2a" presStyleLbl="node1" presStyleIdx="0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D1EEA5EE-A199-4B31-8010-57A22385AB2B}" type="pres">
      <dgm:prSet presAssocID="{2DD4B7BE-9985-43E0-AE60-C48F95E03CF4}" presName="textBox2a" presStyleLbl="revTx" presStyleIdx="0" presStyleCnt="2" custScaleX="132030" custLinFactNeighborX="-1261" custLinFactNeighborY="259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0A05BF-3B54-4CB3-B64A-7385899FCBE7}" type="pres">
      <dgm:prSet presAssocID="{BC18BD1A-3C9B-442F-AA14-F48A0E9D3FFD}" presName="bullet2b" presStyleLbl="node1" presStyleIdx="1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7D841301-4669-49AF-AD5C-EEBDE3DABD53}" type="pres">
      <dgm:prSet presAssocID="{BC18BD1A-3C9B-442F-AA14-F48A0E9D3FFD}" presName="textBox2b" presStyleLbl="revTx" presStyleIdx="1" presStyleCnt="2" custScaleY="92075" custLinFactNeighborX="11677" custLinFactNeighborY="139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1F1A80-FBB0-4DB4-A1F1-25354F2F8E03}" srcId="{8785F1A3-643A-4F9B-96DE-0900486A524F}" destId="{2DD4B7BE-9985-43E0-AE60-C48F95E03CF4}" srcOrd="0" destOrd="0" parTransId="{BBFA94EA-1F84-4555-976A-CE7E2BA58A3A}" sibTransId="{6355987B-A38F-418C-9FD1-296EE3F9C109}"/>
    <dgm:cxn modelId="{BE7D5154-DEA9-4247-8328-983334E2C984}" type="presOf" srcId="{BC18BD1A-3C9B-442F-AA14-F48A0E9D3FFD}" destId="{7D841301-4669-49AF-AD5C-EEBDE3DABD53}" srcOrd="0" destOrd="0" presId="urn:microsoft.com/office/officeart/2005/8/layout/arrow2"/>
    <dgm:cxn modelId="{93F6F325-88BF-4F22-A1D5-19C69D7CA0C2}" type="presOf" srcId="{8785F1A3-643A-4F9B-96DE-0900486A524F}" destId="{D5A5B626-7CC6-4DE0-9830-36CE2A2E1733}" srcOrd="0" destOrd="0" presId="urn:microsoft.com/office/officeart/2005/8/layout/arrow2"/>
    <dgm:cxn modelId="{1B6EF881-6C33-40DB-B028-820EB22962BD}" srcId="{8785F1A3-643A-4F9B-96DE-0900486A524F}" destId="{BC18BD1A-3C9B-442F-AA14-F48A0E9D3FFD}" srcOrd="1" destOrd="0" parTransId="{BFC07A40-EFBE-4EB7-85DF-5B65AFA6FE9A}" sibTransId="{EF71F8E5-90D3-4FA3-A70B-3C398DECF588}"/>
    <dgm:cxn modelId="{5D7C7CF0-10F2-4D0E-AF85-7A52D80248C9}" type="presOf" srcId="{2DD4B7BE-9985-43E0-AE60-C48F95E03CF4}" destId="{D1EEA5EE-A199-4B31-8010-57A22385AB2B}" srcOrd="0" destOrd="0" presId="urn:microsoft.com/office/officeart/2005/8/layout/arrow2"/>
    <dgm:cxn modelId="{C75DD38D-6224-4E9E-9893-F43E005289FD}" type="presParOf" srcId="{D5A5B626-7CC6-4DE0-9830-36CE2A2E1733}" destId="{71CE2AB6-BCAF-46B7-8F90-EE4511D1F857}" srcOrd="0" destOrd="0" presId="urn:microsoft.com/office/officeart/2005/8/layout/arrow2"/>
    <dgm:cxn modelId="{11E5F8B4-E3A3-4633-9AEC-57DC96199CCA}" type="presParOf" srcId="{D5A5B626-7CC6-4DE0-9830-36CE2A2E1733}" destId="{1B7C3506-E026-491F-A601-E8058893F475}" srcOrd="1" destOrd="0" presId="urn:microsoft.com/office/officeart/2005/8/layout/arrow2"/>
    <dgm:cxn modelId="{2E54FDEB-AA1A-429C-9CA3-31F7533B2301}" type="presParOf" srcId="{1B7C3506-E026-491F-A601-E8058893F475}" destId="{46428A6D-318B-47A0-859A-BA4570E0D403}" srcOrd="0" destOrd="0" presId="urn:microsoft.com/office/officeart/2005/8/layout/arrow2"/>
    <dgm:cxn modelId="{2F5AE40F-B1AD-4AE1-9B84-C26472795E82}" type="presParOf" srcId="{1B7C3506-E026-491F-A601-E8058893F475}" destId="{D1EEA5EE-A199-4B31-8010-57A22385AB2B}" srcOrd="1" destOrd="0" presId="urn:microsoft.com/office/officeart/2005/8/layout/arrow2"/>
    <dgm:cxn modelId="{B3B7CD6A-A623-42BC-B3F0-349BEFDF62E5}" type="presParOf" srcId="{1B7C3506-E026-491F-A601-E8058893F475}" destId="{910A05BF-3B54-4CB3-B64A-7385899FCBE7}" srcOrd="2" destOrd="0" presId="urn:microsoft.com/office/officeart/2005/8/layout/arrow2"/>
    <dgm:cxn modelId="{0C61BA4F-CE2A-43AF-AADE-27B209894D81}" type="presParOf" srcId="{1B7C3506-E026-491F-A601-E8058893F475}" destId="{7D841301-4669-49AF-AD5C-EEBDE3DABD53}" srcOrd="3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E2AB6-BCAF-46B7-8F90-EE4511D1F857}">
      <dsp:nvSpPr>
        <dsp:cNvPr id="0" name=""/>
        <dsp:cNvSpPr/>
      </dsp:nvSpPr>
      <dsp:spPr>
        <a:xfrm>
          <a:off x="0" y="296302"/>
          <a:ext cx="4392488" cy="2745305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46428A6D-318B-47A0-859A-BA4570E0D403}">
      <dsp:nvSpPr>
        <dsp:cNvPr id="0" name=""/>
        <dsp:cNvSpPr/>
      </dsp:nvSpPr>
      <dsp:spPr>
        <a:xfrm>
          <a:off x="1021253" y="1792493"/>
          <a:ext cx="153737" cy="153737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D1EEA5EE-A199-4B31-8010-57A22385AB2B}">
      <dsp:nvSpPr>
        <dsp:cNvPr id="0" name=""/>
        <dsp:cNvSpPr/>
      </dsp:nvSpPr>
      <dsp:spPr>
        <a:xfrm>
          <a:off x="851496" y="2165664"/>
          <a:ext cx="1884805" cy="117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6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omic Sans MS" panose="030F0702030302020204" pitchFamily="66" charset="0"/>
            </a:rPr>
            <a:t>Perfeccionar la evaluación de la actividad práctica que desarrollan los estudiantes de enfermería</a:t>
          </a:r>
          <a:endParaRPr lang="es-MX" sz="1800" kern="1200" dirty="0">
            <a:latin typeface="Comic Sans MS" panose="030F0702030302020204" pitchFamily="66" charset="0"/>
          </a:endParaRPr>
        </a:p>
      </dsp:txBody>
      <dsp:txXfrm>
        <a:off x="851496" y="2165664"/>
        <a:ext cx="1884805" cy="1172245"/>
      </dsp:txXfrm>
    </dsp:sp>
    <dsp:sp modelId="{910A05BF-3B54-4CB3-B64A-7385899FCBE7}">
      <dsp:nvSpPr>
        <dsp:cNvPr id="0" name=""/>
        <dsp:cNvSpPr/>
      </dsp:nvSpPr>
      <dsp:spPr>
        <a:xfrm>
          <a:off x="2437830" y="1092440"/>
          <a:ext cx="263549" cy="26354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7D841301-4669-49AF-AD5C-EEBDE3DABD53}">
      <dsp:nvSpPr>
        <dsp:cNvPr id="0" name=""/>
        <dsp:cNvSpPr/>
      </dsp:nvSpPr>
      <dsp:spPr>
        <a:xfrm>
          <a:off x="2736301" y="1550482"/>
          <a:ext cx="1427558" cy="1673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64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Comic Sans MS" panose="030F0702030302020204" pitchFamily="66" charset="0"/>
            </a:rPr>
            <a:t>Elevar la calidad del egresado</a:t>
          </a:r>
          <a:endParaRPr lang="es-MX" sz="1800" kern="1200" dirty="0">
            <a:latin typeface="Comic Sans MS" panose="030F0702030302020204" pitchFamily="66" charset="0"/>
          </a:endParaRPr>
        </a:p>
      </dsp:txBody>
      <dsp:txXfrm>
        <a:off x="2736301" y="1550482"/>
        <a:ext cx="1427558" cy="1673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676E9-AF11-4F34-A46A-1D83A1F853E3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04D81-DE90-4F0E-BEB8-8B4F0196D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375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800" b="1" u="none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1DDEC-ABDB-4D1C-AB99-AECFDBFB3CF4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977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4D81-DE90-4F0E-BEB8-8B4F0196D4B8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876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>
              <a:latin typeface="Comic Sans MS" pitchFamily="66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4D81-DE90-4F0E-BEB8-8B4F0196D4B8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006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04D81-DE90-4F0E-BEB8-8B4F0196D4B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3849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01/03/2023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enf.jpg"/>
          <p:cNvPicPr>
            <a:picLocks noChangeAspect="1"/>
          </p:cNvPicPr>
          <p:nvPr/>
        </p:nvPicPr>
        <p:blipFill>
          <a:blip r:embed="rId5">
            <a:lum bright="27000" contrast="-44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28596" y="1857364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Comic Sans MS" pitchFamily="66" charset="0"/>
              </a:rPr>
              <a:t>PROPUESTA DE CRITERIOS EVALUATIVOS  PARA PROCEDERES TÉCNICOS EN LA CARRERA DE ENFERMERÍA</a:t>
            </a:r>
            <a:endParaRPr lang="es-ES" sz="2400" b="1" dirty="0">
              <a:latin typeface="Comic Sans MS" pitchFamily="66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214290"/>
            <a:ext cx="2786082" cy="92869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642910" y="3929066"/>
            <a:ext cx="800105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Comic Sans MS" pitchFamily="66" charset="0"/>
              </a:rPr>
              <a:t>Autores: MsC. </a:t>
            </a:r>
            <a:r>
              <a:rPr lang="es-ES" sz="1400" b="1" dirty="0" smtClean="0">
                <a:latin typeface="Comic Sans MS" pitchFamily="66" charset="0"/>
                <a:cs typeface="Arial" pitchFamily="34" charset="0"/>
              </a:rPr>
              <a:t>Kenia María Alonso Suárez.</a:t>
            </a:r>
          </a:p>
          <a:p>
            <a:r>
              <a:rPr lang="es-ES" sz="1400" b="1" dirty="0" smtClean="0">
                <a:latin typeface="Comic Sans MS" pitchFamily="66" charset="0"/>
                <a:cs typeface="Arial" pitchFamily="34" charset="0"/>
              </a:rPr>
              <a:t>           </a:t>
            </a:r>
            <a:r>
              <a:rPr lang="es-ES" sz="1400" b="1" dirty="0" err="1" smtClean="0">
                <a:latin typeface="Comic Sans MS" pitchFamily="66" charset="0"/>
                <a:cs typeface="Arial" pitchFamily="34" charset="0"/>
              </a:rPr>
              <a:t>Dr.C</a:t>
            </a:r>
            <a:r>
              <a:rPr lang="es-ES" sz="1400" b="1" dirty="0" smtClean="0">
                <a:latin typeface="Comic Sans MS" pitchFamily="66" charset="0"/>
                <a:cs typeface="Arial" pitchFamily="34" charset="0"/>
              </a:rPr>
              <a:t> Jorge Domingo Ortega Suárez.</a:t>
            </a:r>
          </a:p>
          <a:p>
            <a:r>
              <a:rPr lang="es-ES" sz="1400" b="1" dirty="0" smtClean="0">
                <a:latin typeface="Comic Sans MS" pitchFamily="66" charset="0"/>
                <a:cs typeface="Arial" pitchFamily="34" charset="0"/>
              </a:rPr>
              <a:t>           Lic. Bessi Eloísa Betancourt Alfonso.</a:t>
            </a:r>
          </a:p>
          <a:p>
            <a:r>
              <a:rPr lang="es-ES" sz="1400" b="1" dirty="0" smtClean="0">
                <a:latin typeface="Comic Sans MS" pitchFamily="66" charset="0"/>
                <a:cs typeface="Arial" pitchFamily="34" charset="0"/>
              </a:rPr>
              <a:t>           </a:t>
            </a:r>
            <a:r>
              <a:rPr lang="es-ES_tradnl" sz="1400" b="1" dirty="0" smtClean="0">
                <a:latin typeface="Comic Sans MS" pitchFamily="66" charset="0"/>
              </a:rPr>
              <a:t>MsC</a:t>
            </a:r>
            <a:r>
              <a:rPr lang="es-ES_tradnl" sz="1400" dirty="0" smtClean="0">
                <a:latin typeface="Comic Sans MS" pitchFamily="66" charset="0"/>
              </a:rPr>
              <a:t>. </a:t>
            </a:r>
            <a:r>
              <a:rPr lang="es-ES_tradnl" sz="1400" b="1" dirty="0" err="1" smtClean="0">
                <a:latin typeface="Comic Sans MS" pitchFamily="66" charset="0"/>
              </a:rPr>
              <a:t>Maybet</a:t>
            </a:r>
            <a:r>
              <a:rPr lang="es-ES_tradnl" sz="1400" b="1" dirty="0" smtClean="0">
                <a:latin typeface="Comic Sans MS" pitchFamily="66" charset="0"/>
              </a:rPr>
              <a:t>  González Pérez.</a:t>
            </a:r>
          </a:p>
          <a:p>
            <a:r>
              <a:rPr lang="es-ES_tradnl" sz="1400" b="1" dirty="0" smtClean="0">
                <a:latin typeface="Comic Sans MS" pitchFamily="66" charset="0"/>
              </a:rPr>
              <a:t>           Lic. Milagros Victoria Ponce Hernández.</a:t>
            </a:r>
          </a:p>
          <a:p>
            <a:r>
              <a:rPr lang="es-ES_tradnl" sz="1400" b="1" dirty="0" smtClean="0">
                <a:latin typeface="Comic Sans MS" pitchFamily="66" charset="0"/>
              </a:rPr>
              <a:t>           MsC. </a:t>
            </a:r>
            <a:r>
              <a:rPr lang="es-ES_tradnl" sz="1400" b="1" dirty="0" err="1" smtClean="0">
                <a:latin typeface="Comic Sans MS" pitchFamily="66" charset="0"/>
              </a:rPr>
              <a:t>Omara</a:t>
            </a:r>
            <a:r>
              <a:rPr lang="es-ES_tradnl" sz="1400" b="1" dirty="0" smtClean="0">
                <a:latin typeface="Comic Sans MS" pitchFamily="66" charset="0"/>
              </a:rPr>
              <a:t> </a:t>
            </a:r>
            <a:r>
              <a:rPr lang="es-ES_tradnl" sz="1400" b="1" dirty="0" err="1" smtClean="0">
                <a:latin typeface="Comic Sans MS" pitchFamily="66" charset="0"/>
              </a:rPr>
              <a:t>Milián</a:t>
            </a:r>
            <a:r>
              <a:rPr lang="es-ES_tradnl" sz="1400" b="1" dirty="0" smtClean="0">
                <a:latin typeface="Comic Sans MS" pitchFamily="66" charset="0"/>
              </a:rPr>
              <a:t> Zambrana.</a:t>
            </a:r>
          </a:p>
          <a:p>
            <a:r>
              <a:rPr lang="es-ES_tradnl" sz="1400" b="1" dirty="0" smtClean="0">
                <a:latin typeface="Comic Sans MS" pitchFamily="66" charset="0"/>
              </a:rPr>
              <a:t>           MsC. </a:t>
            </a:r>
            <a:r>
              <a:rPr lang="es-ES_tradnl" sz="1400" b="1" dirty="0" err="1" smtClean="0">
                <a:latin typeface="Comic Sans MS" pitchFamily="66" charset="0"/>
              </a:rPr>
              <a:t>Haydeé</a:t>
            </a:r>
            <a:r>
              <a:rPr lang="es-ES_tradnl" sz="1400" b="1" dirty="0" smtClean="0">
                <a:latin typeface="Comic Sans MS" pitchFamily="66" charset="0"/>
              </a:rPr>
              <a:t> Linares Sosa.</a:t>
            </a:r>
          </a:p>
          <a:p>
            <a:r>
              <a:rPr lang="es-ES_tradnl" sz="1400" b="1" dirty="0" smtClean="0">
                <a:latin typeface="Comic Sans MS" pitchFamily="66" charset="0"/>
              </a:rPr>
              <a:t>           MsC. </a:t>
            </a:r>
            <a:r>
              <a:rPr lang="es-ES_tradnl" sz="1400" b="1" dirty="0" err="1" smtClean="0">
                <a:latin typeface="Comic Sans MS" pitchFamily="66" charset="0"/>
              </a:rPr>
              <a:t>Yaneisy</a:t>
            </a:r>
            <a:r>
              <a:rPr lang="es-ES_tradnl" sz="1400" b="1" dirty="0" smtClean="0">
                <a:latin typeface="Comic Sans MS" pitchFamily="66" charset="0"/>
              </a:rPr>
              <a:t> Sánchez Sierra.</a:t>
            </a:r>
          </a:p>
          <a:p>
            <a:r>
              <a:rPr lang="es-ES_tradnl" sz="1400" b="1" dirty="0" smtClean="0">
                <a:latin typeface="Comic Sans MS" pitchFamily="66" charset="0"/>
              </a:rPr>
              <a:t>           Lic. Adriana Hernández Martínez.</a:t>
            </a:r>
          </a:p>
          <a:p>
            <a:endParaRPr lang="es-ES_tradnl" sz="11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s-ES_tradnl" sz="11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           </a:t>
            </a:r>
            <a:endParaRPr lang="es-ES" sz="1100" b="1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r>
              <a:rPr lang="es-ES" sz="11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                </a:t>
            </a:r>
            <a:r>
              <a:rPr lang="es-ES" sz="11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s-ES" sz="11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28662" y="6000768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omic Sans MS" pitchFamily="66" charset="0"/>
              </a:rPr>
              <a:t>2023</a:t>
            </a:r>
            <a:endParaRPr lang="es-ES" b="1" dirty="0">
              <a:latin typeface="Comic Sans MS" pitchFamily="66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1454"/>
    </mc:Choice>
    <mc:Fallback xmlns="">
      <p:transition advTm="11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 de flecha"/>
          <p:cNvCxnSpPr/>
          <p:nvPr/>
        </p:nvCxnSpPr>
        <p:spPr>
          <a:xfrm rot="5400000">
            <a:off x="1607323" y="1393017"/>
            <a:ext cx="785818" cy="571504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785786" y="285728"/>
            <a:ext cx="7215238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latin typeface="Comic Sans MS" pitchFamily="66" charset="0"/>
              </a:rPr>
              <a:t>En la Enfermería se imbrican </a:t>
            </a:r>
            <a:endParaRPr lang="es-E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4282" y="2000240"/>
            <a:ext cx="2286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omic Sans MS" pitchFamily="66" charset="0"/>
              </a:rPr>
              <a:t>Saberes prácticos</a:t>
            </a:r>
            <a:endParaRPr lang="es-ES" sz="2000" dirty="0">
              <a:latin typeface="Comic Sans MS" pitchFamily="66" charset="0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16200000" flipH="1">
            <a:off x="5965041" y="1393017"/>
            <a:ext cx="714380" cy="500066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6286480" y="200024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>
                <a:latin typeface="Comic Sans MS" pitchFamily="66" charset="0"/>
              </a:rPr>
              <a:t>Saberes teóricos</a:t>
            </a:r>
            <a:endParaRPr lang="es-ES" sz="2000" dirty="0">
              <a:latin typeface="Comic Sans MS" pitchFamily="66" charset="0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rot="10800000">
            <a:off x="5500694" y="2285992"/>
            <a:ext cx="642942" cy="158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/>
          <p:nvPr/>
        </p:nvCxnSpPr>
        <p:spPr>
          <a:xfrm>
            <a:off x="2214546" y="2357430"/>
            <a:ext cx="642942" cy="158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Rectángulo"/>
          <p:cNvSpPr/>
          <p:nvPr/>
        </p:nvSpPr>
        <p:spPr>
          <a:xfrm>
            <a:off x="2928926" y="2000240"/>
            <a:ext cx="2428892" cy="11430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Ciencia de la Enfermería</a:t>
            </a:r>
            <a:endParaRPr lang="es-E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3" name="42 Conector recto de flecha"/>
          <p:cNvCxnSpPr/>
          <p:nvPr/>
        </p:nvCxnSpPr>
        <p:spPr>
          <a:xfrm rot="16200000" flipH="1">
            <a:off x="1285058" y="2786852"/>
            <a:ext cx="571504" cy="42704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Rectángulo"/>
          <p:cNvSpPr/>
          <p:nvPr/>
        </p:nvSpPr>
        <p:spPr>
          <a:xfrm>
            <a:off x="285720" y="3429000"/>
            <a:ext cx="4786346" cy="8572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Ejercicio práctico</a:t>
            </a:r>
          </a:p>
          <a:p>
            <a:pPr algn="ctr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Educación en el trabajo</a:t>
            </a:r>
            <a:endParaRPr lang="es-E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49" name="48 Conector recto de flecha"/>
          <p:cNvCxnSpPr/>
          <p:nvPr/>
        </p:nvCxnSpPr>
        <p:spPr>
          <a:xfrm>
            <a:off x="5143504" y="3857628"/>
            <a:ext cx="428628" cy="158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Rectángulo"/>
          <p:cNvSpPr/>
          <p:nvPr/>
        </p:nvSpPr>
        <p:spPr>
          <a:xfrm>
            <a:off x="5715008" y="3429000"/>
            <a:ext cx="2857520" cy="78581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competencias</a:t>
            </a:r>
            <a:endParaRPr lang="es-E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3" name="52 Rectángulo"/>
          <p:cNvSpPr/>
          <p:nvPr/>
        </p:nvSpPr>
        <p:spPr>
          <a:xfrm>
            <a:off x="1000100" y="4857760"/>
            <a:ext cx="7215238" cy="85725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Aplicación de los procederes técnicos de Enfermería</a:t>
            </a:r>
            <a:endParaRPr lang="es-E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55" name="54 Conector recto de flecha"/>
          <p:cNvCxnSpPr/>
          <p:nvPr/>
        </p:nvCxnSpPr>
        <p:spPr>
          <a:xfrm rot="5400000">
            <a:off x="6322231" y="4393413"/>
            <a:ext cx="500066" cy="28575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 de flecha"/>
          <p:cNvCxnSpPr/>
          <p:nvPr/>
        </p:nvCxnSpPr>
        <p:spPr>
          <a:xfrm rot="16200000" flipH="1">
            <a:off x="2428860" y="4429132"/>
            <a:ext cx="428628" cy="285752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 flipV="1">
            <a:off x="1071538" y="2857496"/>
            <a:ext cx="571504" cy="42862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857892"/>
            <a:ext cx="88583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Moscoso </a:t>
            </a: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vez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C. P. 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“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Desde la realidad del cuidado profesional hacia el aula.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Saberes para la formaci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inicial en enfermer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generados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desde la pr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ctica reflexiva de profesionales expertas/os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”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Tesis doctoral. Universidad de Barcelona. Facultad de</a:t>
            </a:r>
            <a:r>
              <a:rPr kumimoji="0" lang="es-MX" sz="11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100" baseline="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</a:t>
            </a:r>
            <a:r>
              <a:rPr lang="es-MX" sz="11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Educaci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 Programa de doctorado. Educaci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y Sociedad. 2017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32"/>
    </mc:Choice>
    <mc:Fallback xmlns="">
      <p:transition spd="slow" advTm="30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1 Conector recto de flecha"/>
          <p:cNvCxnSpPr/>
          <p:nvPr/>
        </p:nvCxnSpPr>
        <p:spPr>
          <a:xfrm rot="10800000">
            <a:off x="5857884" y="714356"/>
            <a:ext cx="428628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2 Conector recto de flecha"/>
          <p:cNvCxnSpPr/>
          <p:nvPr/>
        </p:nvCxnSpPr>
        <p:spPr>
          <a:xfrm>
            <a:off x="2857488" y="714356"/>
            <a:ext cx="428628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285720" y="285728"/>
            <a:ext cx="2428892" cy="9144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proceso de enseñanza aprendizaje 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357950" y="357166"/>
            <a:ext cx="2428892" cy="785818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evaluación</a:t>
            </a:r>
            <a:endParaRPr lang="es-ES" sz="2000" dirty="0"/>
          </a:p>
        </p:txBody>
      </p:sp>
      <p:sp>
        <p:nvSpPr>
          <p:cNvPr id="7" name="6 Rectángulo"/>
          <p:cNvSpPr/>
          <p:nvPr/>
        </p:nvSpPr>
        <p:spPr>
          <a:xfrm>
            <a:off x="3428992" y="285728"/>
            <a:ext cx="2357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Comic Sans MS" pitchFamily="66" charset="0"/>
              </a:rPr>
              <a:t>papel protagónico del estudiante en su enseñanza y evaluación </a:t>
            </a:r>
            <a:endParaRPr lang="es-ES" dirty="0"/>
          </a:p>
        </p:txBody>
      </p:sp>
      <p:cxnSp>
        <p:nvCxnSpPr>
          <p:cNvPr id="10" name="9 Conector recto de flecha"/>
          <p:cNvCxnSpPr/>
          <p:nvPr/>
        </p:nvCxnSpPr>
        <p:spPr>
          <a:xfrm rot="5400000">
            <a:off x="4037008" y="2149562"/>
            <a:ext cx="500066" cy="158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1393008" y="2639083"/>
            <a:ext cx="5786478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Esto se logra con nuevas estrategias de aprendizaje y evaluación </a:t>
            </a:r>
            <a:endParaRPr lang="es-E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ltGray">
          <a:xfrm rot="10800000">
            <a:off x="428596" y="3857628"/>
            <a:ext cx="7715304" cy="2024058"/>
          </a:xfrm>
          <a:prstGeom prst="rightArrow">
            <a:avLst>
              <a:gd name="adj1" fmla="val 79306"/>
              <a:gd name="adj2" fmla="val 32395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blackWhite">
          <a:xfrm>
            <a:off x="3643306" y="4071942"/>
            <a:ext cx="4286280" cy="428628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latin typeface="Comic Sans MS" pitchFamily="66" charset="0"/>
              </a:rPr>
              <a:t>Guía de Observación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19" name="AutoShape 4"/>
          <p:cNvSpPr>
            <a:spLocks noChangeArrowheads="1"/>
          </p:cNvSpPr>
          <p:nvPr/>
        </p:nvSpPr>
        <p:spPr bwMode="blackWhite">
          <a:xfrm>
            <a:off x="3643306" y="4929198"/>
            <a:ext cx="4286280" cy="428628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latin typeface="Comic Sans MS" pitchFamily="66" charset="0"/>
              </a:rPr>
              <a:t>Lista de cotejo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blackWhite">
          <a:xfrm>
            <a:off x="3643306" y="5357826"/>
            <a:ext cx="4286280" cy="357190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US" sz="2000" b="1" dirty="0" smtClean="0">
                <a:latin typeface="Comic Sans MS" pitchFamily="66" charset="0"/>
              </a:rPr>
              <a:t>Rúbricas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42910" y="4572008"/>
            <a:ext cx="2928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Comic Sans MS" pitchFamily="66" charset="0"/>
              </a:rPr>
              <a:t>Instrumentos de evaluación</a:t>
            </a:r>
          </a:p>
        </p:txBody>
      </p:sp>
      <p:sp>
        <p:nvSpPr>
          <p:cNvPr id="22" name="AutoShape 4"/>
          <p:cNvSpPr>
            <a:spLocks noChangeArrowheads="1"/>
          </p:cNvSpPr>
          <p:nvPr/>
        </p:nvSpPr>
        <p:spPr bwMode="blackWhite">
          <a:xfrm>
            <a:off x="3643306" y="4500570"/>
            <a:ext cx="4286280" cy="428628"/>
          </a:xfrm>
          <a:prstGeom prst="roundRect">
            <a:avLst>
              <a:gd name="adj" fmla="val 9106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000" b="1" dirty="0" smtClean="0">
                <a:latin typeface="Comic Sans MS" pitchFamily="66" charset="0"/>
              </a:rPr>
              <a:t>Portafolio</a:t>
            </a:r>
            <a:endParaRPr lang="es-ES" sz="2000" b="1" dirty="0">
              <a:latin typeface="Comic Sans MS" pitchFamily="66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85720" y="6072206"/>
            <a:ext cx="86439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Berlanga Ram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í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rez M.L., </a:t>
            </a: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Gibran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Ju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rez-Hern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ndez L. Paradigmas de evaluaci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n: del tradicional al </a:t>
            </a:r>
            <a:r>
              <a:rPr kumimoji="0" lang="es-MX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socioformativo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Di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á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logos sobre educaci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n. Temas actuales sobre investigaci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ó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 educativa. A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ñ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 11. N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ú</a:t>
            </a: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mero 21. Julio-diciembre 2020. ISNN 2007-2171. DOI: https://doi.org/10.32870/dse.v0i21.646.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38"/>
    </mc:Choice>
    <mc:Fallback xmlns="">
      <p:transition spd="slow" advTm="1138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14348" y="2071678"/>
            <a:ext cx="3286148" cy="3929090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Los instrumentos de evaluación de procederes prácticos deben mejorar su objetividad, validez y confiabilidad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5072066" y="2071678"/>
            <a:ext cx="3286148" cy="3786214"/>
          </a:xfrm>
          <a:prstGeom prst="round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eaLnBrk="0" hangingPunct="0">
              <a:buFont typeface="Wingdings" pitchFamily="2" charset="2"/>
              <a:buChar char="v"/>
            </a:pPr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Los tribunales evaluadores presentan heterogeneidad de criterios al emitir un juicio de valor en la evaluación práctica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14414" y="214290"/>
            <a:ext cx="6715172" cy="9144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Comic Sans MS" pitchFamily="66" charset="0"/>
              </a:rPr>
              <a:t>Condiciones que atentan contra el buen desarrollo de la evaluación de los procederes de Enfermería</a:t>
            </a:r>
            <a:endParaRPr lang="es-ES" dirty="0"/>
          </a:p>
        </p:txBody>
      </p:sp>
      <p:sp>
        <p:nvSpPr>
          <p:cNvPr id="5" name="Freeform 7"/>
          <p:cNvSpPr>
            <a:spLocks/>
          </p:cNvSpPr>
          <p:nvPr/>
        </p:nvSpPr>
        <p:spPr bwMode="gray">
          <a:xfrm rot="20252820">
            <a:off x="3675276" y="1407129"/>
            <a:ext cx="773736" cy="698756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" name="Freeform 9"/>
          <p:cNvSpPr>
            <a:spLocks/>
          </p:cNvSpPr>
          <p:nvPr/>
        </p:nvSpPr>
        <p:spPr bwMode="gray">
          <a:xfrm rot="1297528" flipH="1">
            <a:off x="4538717" y="1372385"/>
            <a:ext cx="629190" cy="83581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0">
            <a:solidFill>
              <a:schemeClr val="accent5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7217"/>
    </mc:Choice>
    <mc:Fallback xmlns="">
      <p:transition advTm="27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Rectángulo"/>
          <p:cNvSpPr/>
          <p:nvPr/>
        </p:nvSpPr>
        <p:spPr>
          <a:xfrm>
            <a:off x="285720" y="1285860"/>
            <a:ext cx="8572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/>
            <a:endParaRPr lang="es-ES" b="1" dirty="0" smtClean="0">
              <a:latin typeface="Comic Sans MS" pitchFamily="66" charset="0"/>
            </a:endParaRPr>
          </a:p>
          <a:p>
            <a:pPr eaLnBrk="0" hangingPunct="0"/>
            <a:r>
              <a:rPr lang="es-MX" dirty="0" smtClean="0">
                <a:latin typeface="Comic Sans MS" pitchFamily="66" charset="0"/>
              </a:rPr>
              <a:t>Diseñar</a:t>
            </a:r>
            <a:r>
              <a:rPr lang="es-ES" dirty="0" smtClean="0">
                <a:latin typeface="Comic Sans MS" pitchFamily="66" charset="0"/>
              </a:rPr>
              <a:t> un instrumento de evaluación </a:t>
            </a:r>
            <a:r>
              <a:rPr lang="es-ES_tradnl" dirty="0" smtClean="0">
                <a:latin typeface="Comic Sans MS" pitchFamily="66" charset="0"/>
              </a:rPr>
              <a:t>para procederes técnicos</a:t>
            </a:r>
            <a:r>
              <a:rPr lang="es-ES" dirty="0" smtClean="0">
                <a:latin typeface="Comic Sans MS" pitchFamily="66" charset="0"/>
              </a:rPr>
              <a:t>, </a:t>
            </a:r>
            <a:r>
              <a:rPr lang="es-ES_tradnl" dirty="0" smtClean="0">
                <a:latin typeface="Comic Sans MS" pitchFamily="66" charset="0"/>
              </a:rPr>
              <a:t>en la Carrera de Enfermería</a:t>
            </a:r>
          </a:p>
          <a:p>
            <a:pPr eaLnBrk="0" hangingPunct="0">
              <a:buFont typeface="Wingdings" pitchFamily="2" charset="2"/>
              <a:buChar char="v"/>
            </a:pPr>
            <a:endParaRPr lang="es-ES_tradnl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es-ES_tradnl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es-ES_tradnl" b="1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0" hangingPunct="0">
              <a:buFont typeface="Wingdings" pitchFamily="2" charset="2"/>
              <a:buChar char="v"/>
            </a:pPr>
            <a:endParaRPr lang="en-US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3183519" y="3933056"/>
            <a:ext cx="2428892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tx1"/>
                </a:solidFill>
                <a:latin typeface="Comic Sans MS" pitchFamily="66" charset="0"/>
              </a:rPr>
              <a:t>RÚBRICA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71802" y="139977"/>
            <a:ext cx="2652326" cy="98583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Comic Sans MS" pitchFamily="66" charset="0"/>
              </a:rPr>
              <a:t>Objetivo</a:t>
            </a:r>
            <a:r>
              <a:rPr lang="es-ES" dirty="0" smtClean="0">
                <a:latin typeface="Comic Sans MS" pitchFamily="66" charset="0"/>
              </a:rPr>
              <a:t>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56"/>
    </mc:Choice>
    <mc:Fallback xmlns="">
      <p:transition spd="slow" advTm="24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1595021"/>
            <a:ext cx="84296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s-ES" sz="2000" dirty="0" smtClean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  <a:p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2714620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14348" y="357166"/>
            <a:ext cx="7215238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Comic Sans MS" pitchFamily="66" charset="0"/>
                <a:cs typeface="Arial" pitchFamily="34" charset="0"/>
              </a:rPr>
              <a:t>NOVEDAD CIENTÍFICA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9552" y="2203405"/>
            <a:ext cx="3456384" cy="206886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Homogeniza </a:t>
            </a:r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proceso evaluativo con aplicación de instrumento evaluativo, apoyado en manual de procedimientos que lo operacionaliza.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932040" y="2200692"/>
            <a:ext cx="3208223" cy="206886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Evita </a:t>
            </a:r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dispersión actual del criterio evaluativo que puede devenir en injusticia del propio acto de evaluar. 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36"/>
    </mc:Choice>
    <mc:Fallback xmlns="">
      <p:transition spd="slow" advTm="18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/>
        </p:nvSpPr>
        <p:spPr>
          <a:xfrm>
            <a:off x="642910" y="214290"/>
            <a:ext cx="7715304" cy="64294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latin typeface="Comic Sans MS" pitchFamily="66" charset="0"/>
                <a:cs typeface="Arial" pitchFamily="34" charset="0"/>
              </a:rPr>
              <a:t>CONTRIBUCIÓN TEÓRICA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467544" y="1901940"/>
            <a:ext cx="3888432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Diseño de un instrumento evaluativo para procederes prácticos  de Enfermería. 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467544" y="3573016"/>
            <a:ext cx="3888432" cy="11521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Manual </a:t>
            </a:r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de procedimientos con su evaluación, que puede servir al estudiante para autoevaluar la técnica.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3829633"/>
              </p:ext>
            </p:extLst>
          </p:nvPr>
        </p:nvGraphicFramePr>
        <p:xfrm>
          <a:off x="4644008" y="883178"/>
          <a:ext cx="4392488" cy="3337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94"/>
    </mc:Choice>
    <mc:Fallback xmlns="">
      <p:transition spd="slow" advTm="24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67544" y="170080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000" dirty="0">
              <a:latin typeface="Comic Sans MS" pitchFamily="66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Comic Sans MS" pitchFamily="66" charset="0"/>
                <a:cs typeface="Arial" pitchFamily="34" charset="0"/>
              </a:rPr>
              <a:t>Educación Médica:  </a:t>
            </a:r>
          </a:p>
          <a:p>
            <a:pPr marL="342900" indent="-342900"/>
            <a:r>
              <a:rPr lang="es-ES" sz="2000" dirty="0" smtClean="0">
                <a:latin typeface="Comic Sans MS" pitchFamily="66" charset="0"/>
                <a:cs typeface="Arial" pitchFamily="34" charset="0"/>
              </a:rPr>
              <a:t>  Se establecen relaciones </a:t>
            </a:r>
            <a:r>
              <a:rPr lang="es-ES" sz="2000" dirty="0">
                <a:latin typeface="Comic Sans MS" pitchFamily="66" charset="0"/>
                <a:cs typeface="Arial" pitchFamily="34" charset="0"/>
              </a:rPr>
              <a:t>entre los procederes de Enfermería, el proceso de evaluación y la preparación de los evaluadores.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000" dirty="0">
              <a:latin typeface="Comic Sans MS" pitchFamily="66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ES" sz="2000" dirty="0">
                <a:latin typeface="Comic Sans MS" pitchFamily="66" charset="0"/>
                <a:cs typeface="Arial" pitchFamily="34" charset="0"/>
              </a:rPr>
              <a:t>Ciencias de la Enfermería:</a:t>
            </a:r>
          </a:p>
          <a:p>
            <a:pPr marL="342900" indent="-342900"/>
            <a:r>
              <a:rPr lang="es-ES" sz="2000" dirty="0">
                <a:latin typeface="Comic Sans MS" pitchFamily="66" charset="0"/>
                <a:cs typeface="Arial" pitchFamily="34" charset="0"/>
              </a:rPr>
              <a:t>  </a:t>
            </a:r>
            <a:r>
              <a:rPr lang="es-ES" sz="2000" dirty="0" smtClean="0">
                <a:latin typeface="Comic Sans MS" pitchFamily="66" charset="0"/>
                <a:cs typeface="Arial" pitchFamily="34" charset="0"/>
              </a:rPr>
              <a:t>Eleva </a:t>
            </a:r>
            <a:r>
              <a:rPr lang="es-ES" sz="2000" dirty="0">
                <a:latin typeface="Comic Sans MS" pitchFamily="66" charset="0"/>
                <a:cs typeface="Arial" pitchFamily="34" charset="0"/>
              </a:rPr>
              <a:t>la calidad del egresado y </a:t>
            </a:r>
            <a:r>
              <a:rPr lang="es-ES" sz="2000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es-ES" sz="2000" dirty="0">
                <a:latin typeface="Comic Sans MS" pitchFamily="66" charset="0"/>
                <a:cs typeface="Arial" pitchFamily="34" charset="0"/>
              </a:rPr>
              <a:t>la atención de enfermería  que recibe el paciente.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714348" y="357166"/>
            <a:ext cx="7643866" cy="9144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CONTRIBUCIÓN PRÁCTICA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6818"/>
    </mc:Choice>
    <mc:Fallback xmlns="">
      <p:transition advClick="0" advTm="36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3860</TotalTime>
  <Words>449</Words>
  <Application>Microsoft Office PowerPoint</Application>
  <PresentationFormat>Presentación en pantalla (4:3)</PresentationFormat>
  <Paragraphs>70</Paragraphs>
  <Slides>8</Slides>
  <Notes>4</Notes>
  <HiddenSlides>0</HiddenSlides>
  <MMClips>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Postgrado</dc:creator>
  <cp:lastModifiedBy>KENIA</cp:lastModifiedBy>
  <cp:revision>276</cp:revision>
  <dcterms:created xsi:type="dcterms:W3CDTF">2020-03-18T19:50:33Z</dcterms:created>
  <dcterms:modified xsi:type="dcterms:W3CDTF">2023-03-01T05:41:39Z</dcterms:modified>
</cp:coreProperties>
</file>