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12"/>
  </p:notesMasterIdLst>
  <p:sldIdLst>
    <p:sldId id="256" r:id="rId2"/>
    <p:sldId id="412" r:id="rId3"/>
    <p:sldId id="375" r:id="rId4"/>
    <p:sldId id="411" r:id="rId5"/>
    <p:sldId id="409" r:id="rId6"/>
    <p:sldId id="394" r:id="rId7"/>
    <p:sldId id="401" r:id="rId8"/>
    <p:sldId id="399" r:id="rId9"/>
    <p:sldId id="408" r:id="rId10"/>
    <p:sldId id="383" r:id="rId11"/>
  </p:sldIdLst>
  <p:sldSz cx="21601113" cy="8999538"/>
  <p:notesSz cx="6858000" cy="9144000"/>
  <p:custShowLst>
    <p:custShow name="Presentación personalizada 1" id="0">
      <p:sldLst/>
    </p:custShow>
  </p:custShow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99"/>
    <a:srgbClr val="FF6699"/>
    <a:srgbClr val="BAE4D2"/>
    <a:srgbClr val="E6E6AA"/>
    <a:srgbClr val="EBE6B3"/>
    <a:srgbClr val="BCE6B8"/>
    <a:srgbClr val="4CB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5169" autoAdjust="0"/>
  </p:normalViewPr>
  <p:slideViewPr>
    <p:cSldViewPr>
      <p:cViewPr varScale="1">
        <p:scale>
          <a:sx n="62" d="100"/>
          <a:sy n="62" d="100"/>
        </p:scale>
        <p:origin x="30" y="198"/>
      </p:cViewPr>
      <p:guideLst>
        <p:guide orient="horz" pos="2835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68078-B349-4D5E-B6E8-481C921406B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0B04DD7-5970-4050-AE24-BAA713FDCEAD}">
      <dgm:prSet phldrT="[Texto]" custT="1"/>
      <dgm:spPr>
        <a:solidFill>
          <a:schemeClr val="accent6">
            <a:lumMod val="60000"/>
            <a:lumOff val="40000"/>
            <a:alpha val="5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s-VE" sz="2800" b="1" u="sng" dirty="0" smtClean="0">
              <a:latin typeface="Arial" panose="020B0604020202020204" pitchFamily="34" charset="0"/>
              <a:cs typeface="Arial" panose="020B0604020202020204" pitchFamily="34" charset="0"/>
            </a:rPr>
            <a:t>Diseño</a:t>
          </a:r>
        </a:p>
        <a:p>
          <a:pPr algn="ctr"/>
          <a:r>
            <a:rPr lang="es-VE" sz="2800" b="1" u="sng" dirty="0" smtClean="0">
              <a:latin typeface="Arial" panose="020B0604020202020204" pitchFamily="34" charset="0"/>
              <a:cs typeface="Arial" panose="020B0604020202020204" pitchFamily="34" charset="0"/>
            </a:rPr>
            <a:t> Metodológico</a:t>
          </a:r>
          <a:endParaRPr lang="es-MX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B62D9-386F-4F9E-AC4A-C5000CE5AC75}" type="parTrans" cxnId="{619ACB88-3FBA-4B13-8097-E987DF235CDF}">
      <dgm:prSet/>
      <dgm:spPr/>
      <dgm:t>
        <a:bodyPr/>
        <a:lstStyle/>
        <a:p>
          <a:pPr algn="ctr"/>
          <a:endParaRPr lang="es-MX"/>
        </a:p>
      </dgm:t>
    </dgm:pt>
    <dgm:pt modelId="{82D30454-6493-46BE-B8AF-F7544A25EB05}" type="sibTrans" cxnId="{619ACB88-3FBA-4B13-8097-E987DF235CDF}">
      <dgm:prSet/>
      <dgm:spPr/>
      <dgm:t>
        <a:bodyPr/>
        <a:lstStyle/>
        <a:p>
          <a:pPr algn="ctr"/>
          <a:endParaRPr lang="es-MX"/>
        </a:p>
      </dgm:t>
    </dgm:pt>
    <dgm:pt modelId="{F7E10FA5-C3BB-4622-A51D-77A805499AA4}">
      <dgm:prSet phldrT="[Texto]" custT="1"/>
      <dgm:spPr>
        <a:solidFill>
          <a:schemeClr val="accent6">
            <a:lumMod val="20000"/>
            <a:lumOff val="80000"/>
            <a:alpha val="5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s-MX" sz="2800" dirty="0">
              <a:latin typeface="Arial" panose="020B0604020202020204" pitchFamily="34" charset="0"/>
              <a:cs typeface="Arial" panose="020B0604020202020204" pitchFamily="34" charset="0"/>
            </a:rPr>
            <a:t>Tipo de proyecto: </a:t>
          </a:r>
          <a:r>
            <a:rPr lang="es-MX" sz="2800" b="1" dirty="0">
              <a:latin typeface="Arial" panose="020B0604020202020204" pitchFamily="34" charset="0"/>
              <a:cs typeface="Arial" panose="020B0604020202020204" pitchFamily="34" charset="0"/>
            </a:rPr>
            <a:t>Desarrollo tecnológico</a:t>
          </a:r>
        </a:p>
      </dgm:t>
    </dgm:pt>
    <dgm:pt modelId="{95BC1827-FFE8-43FD-B0FC-E5E72F6F395A}" type="parTrans" cxnId="{A0D7EC9B-23E3-4533-B187-B1B97DFF156F}">
      <dgm:prSet/>
      <dgm:spPr/>
      <dgm:t>
        <a:bodyPr/>
        <a:lstStyle/>
        <a:p>
          <a:pPr algn="ctr"/>
          <a:endParaRPr lang="es-MX"/>
        </a:p>
      </dgm:t>
    </dgm:pt>
    <dgm:pt modelId="{324F41A1-6657-4508-9F07-8DC7A89CCBF0}" type="sibTrans" cxnId="{A0D7EC9B-23E3-4533-B187-B1B97DFF156F}">
      <dgm:prSet/>
      <dgm:spPr/>
      <dgm:t>
        <a:bodyPr/>
        <a:lstStyle/>
        <a:p>
          <a:pPr algn="ctr"/>
          <a:endParaRPr lang="es-MX"/>
        </a:p>
      </dgm:t>
    </dgm:pt>
    <dgm:pt modelId="{27F269C2-0033-4392-93B2-241D3E05D698}">
      <dgm:prSet phldrT="[Texto]" custT="1"/>
      <dgm:spPr>
        <a:solidFill>
          <a:schemeClr val="accent6">
            <a:lumMod val="20000"/>
            <a:lumOff val="80000"/>
            <a:alpha val="5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s-MX" sz="2800" dirty="0">
              <a:latin typeface="Arial" panose="020B0604020202020204" pitchFamily="34" charset="0"/>
              <a:cs typeface="Arial" panose="020B0604020202020204" pitchFamily="34" charset="0"/>
            </a:rPr>
            <a:t>Universo</a:t>
          </a:r>
        </a:p>
        <a:p>
          <a:pPr algn="ctr"/>
          <a:r>
            <a:rPr lang="es-MX" sz="2800" b="1" dirty="0">
              <a:latin typeface="Arial" panose="020B0604020202020204" pitchFamily="34" charset="0"/>
              <a:cs typeface="Arial" panose="020B0604020202020204" pitchFamily="34" charset="0"/>
            </a:rPr>
            <a:t>Profesores: </a:t>
          </a:r>
          <a:r>
            <a:rPr lang="es-MX" sz="2800" b="1" dirty="0" smtClean="0">
              <a:latin typeface="Arial" panose="020B0604020202020204" pitchFamily="34" charset="0"/>
              <a:cs typeface="Arial" panose="020B0604020202020204" pitchFamily="34" charset="0"/>
            </a:rPr>
            <a:t>11</a:t>
          </a:r>
          <a:endParaRPr lang="es-MX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MX" sz="2800" b="1" dirty="0">
              <a:latin typeface="Arial" panose="020B0604020202020204" pitchFamily="34" charset="0"/>
              <a:cs typeface="Arial" panose="020B0604020202020204" pitchFamily="34" charset="0"/>
            </a:rPr>
            <a:t>Estudiantes: 98</a:t>
          </a:r>
        </a:p>
      </dgm:t>
    </dgm:pt>
    <dgm:pt modelId="{3AC6BA8C-3524-4571-9CCA-E6225880AAC7}" type="parTrans" cxnId="{74726BA4-1C1C-4F85-B9F2-FE1DAE1F4035}">
      <dgm:prSet/>
      <dgm:spPr/>
      <dgm:t>
        <a:bodyPr/>
        <a:lstStyle/>
        <a:p>
          <a:pPr algn="ctr"/>
          <a:endParaRPr lang="es-MX"/>
        </a:p>
      </dgm:t>
    </dgm:pt>
    <dgm:pt modelId="{19518920-4CC9-47BD-9C3E-4AE7C6ABF63D}" type="sibTrans" cxnId="{74726BA4-1C1C-4F85-B9F2-FE1DAE1F4035}">
      <dgm:prSet/>
      <dgm:spPr/>
      <dgm:t>
        <a:bodyPr/>
        <a:lstStyle/>
        <a:p>
          <a:pPr algn="ctr"/>
          <a:endParaRPr lang="es-MX"/>
        </a:p>
      </dgm:t>
    </dgm:pt>
    <dgm:pt modelId="{3663088C-0159-43D2-9D0D-478C86943301}">
      <dgm:prSet phldrT="[Texto]" custT="1"/>
      <dgm:spPr>
        <a:solidFill>
          <a:schemeClr val="accent6">
            <a:lumMod val="20000"/>
            <a:lumOff val="80000"/>
            <a:alpha val="5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s-MX" sz="2800" dirty="0">
              <a:latin typeface="Arial" panose="020B0604020202020204" pitchFamily="34" charset="0"/>
              <a:cs typeface="Arial" panose="020B0604020202020204" pitchFamily="34" charset="0"/>
            </a:rPr>
            <a:t>Muestra</a:t>
          </a:r>
        </a:p>
        <a:p>
          <a:pPr algn="ctr"/>
          <a:r>
            <a:rPr lang="es-MX" sz="2800" b="1" dirty="0">
              <a:latin typeface="Arial" panose="020B0604020202020204" pitchFamily="34" charset="0"/>
              <a:cs typeface="Arial" panose="020B0604020202020204" pitchFamily="34" charset="0"/>
            </a:rPr>
            <a:t>Profesores: </a:t>
          </a:r>
          <a:r>
            <a:rPr lang="es-MX" sz="2800" b="1" dirty="0" smtClean="0">
              <a:latin typeface="Arial" panose="020B0604020202020204" pitchFamily="34" charset="0"/>
              <a:cs typeface="Arial" panose="020B0604020202020204" pitchFamily="34" charset="0"/>
            </a:rPr>
            <a:t>11</a:t>
          </a:r>
          <a:endParaRPr lang="es-MX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MX" sz="2800" b="1" dirty="0">
              <a:latin typeface="Arial" panose="020B0604020202020204" pitchFamily="34" charset="0"/>
              <a:cs typeface="Arial" panose="020B0604020202020204" pitchFamily="34" charset="0"/>
            </a:rPr>
            <a:t>Estudiantes: 78</a:t>
          </a:r>
        </a:p>
      </dgm:t>
    </dgm:pt>
    <dgm:pt modelId="{BDA1529A-234E-4319-A2EC-0BA61A559717}" type="parTrans" cxnId="{9C4B180C-B94D-4E7F-A665-6A03D04182AF}">
      <dgm:prSet/>
      <dgm:spPr/>
      <dgm:t>
        <a:bodyPr/>
        <a:lstStyle/>
        <a:p>
          <a:pPr algn="ctr"/>
          <a:endParaRPr lang="es-MX"/>
        </a:p>
      </dgm:t>
    </dgm:pt>
    <dgm:pt modelId="{CE30873A-B74F-4457-A181-8EF7593425AB}" type="sibTrans" cxnId="{9C4B180C-B94D-4E7F-A665-6A03D04182AF}">
      <dgm:prSet/>
      <dgm:spPr/>
      <dgm:t>
        <a:bodyPr/>
        <a:lstStyle/>
        <a:p>
          <a:pPr algn="ctr"/>
          <a:endParaRPr lang="es-MX"/>
        </a:p>
      </dgm:t>
    </dgm:pt>
    <dgm:pt modelId="{1B51BA35-3AD5-4F9A-8DB7-4DBE4E0F2684}">
      <dgm:prSet phldrT="[Texto]" custT="1"/>
      <dgm:spPr>
        <a:solidFill>
          <a:schemeClr val="accent6">
            <a:lumMod val="20000"/>
            <a:lumOff val="80000"/>
            <a:alpha val="5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s-MX" sz="2800" dirty="0">
              <a:latin typeface="Arial" panose="020B0604020202020204" pitchFamily="34" charset="0"/>
              <a:cs typeface="Arial" panose="020B0604020202020204" pitchFamily="34" charset="0"/>
            </a:rPr>
            <a:t>Tipo de estudio: </a:t>
          </a:r>
          <a:r>
            <a:rPr lang="es-MX" sz="2800" b="1" dirty="0">
              <a:latin typeface="Arial" panose="020B0604020202020204" pitchFamily="34" charset="0"/>
              <a:cs typeface="Arial" panose="020B0604020202020204" pitchFamily="34" charset="0"/>
            </a:rPr>
            <a:t>Descriptivo Transversal</a:t>
          </a:r>
        </a:p>
      </dgm:t>
    </dgm:pt>
    <dgm:pt modelId="{69DCE86A-0A60-4674-88DB-7AE960F077F0}" type="parTrans" cxnId="{93774702-AB22-41AC-989B-55E37ECAB3C4}">
      <dgm:prSet/>
      <dgm:spPr/>
      <dgm:t>
        <a:bodyPr/>
        <a:lstStyle/>
        <a:p>
          <a:pPr algn="ctr"/>
          <a:endParaRPr lang="es-MX"/>
        </a:p>
      </dgm:t>
    </dgm:pt>
    <dgm:pt modelId="{853CA864-0E3A-4BF0-AFFB-2462B89A01AE}" type="sibTrans" cxnId="{93774702-AB22-41AC-989B-55E37ECAB3C4}">
      <dgm:prSet/>
      <dgm:spPr/>
      <dgm:t>
        <a:bodyPr/>
        <a:lstStyle/>
        <a:p>
          <a:pPr algn="ctr"/>
          <a:endParaRPr lang="es-MX"/>
        </a:p>
      </dgm:t>
    </dgm:pt>
    <dgm:pt modelId="{3F14F368-C5A4-4B2A-89EC-2DC7A1754022}" type="pres">
      <dgm:prSet presAssocID="{5E768078-B349-4D5E-B6E8-481C921406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5EC825-302E-4354-9CFD-1DCCBC4D713B}" type="pres">
      <dgm:prSet presAssocID="{5E768078-B349-4D5E-B6E8-481C921406B1}" presName="radial" presStyleCnt="0">
        <dgm:presLayoutVars>
          <dgm:animLvl val="ctr"/>
        </dgm:presLayoutVars>
      </dgm:prSet>
      <dgm:spPr/>
    </dgm:pt>
    <dgm:pt modelId="{F13F50DA-51EC-4E0E-ABFF-D2CE7A17FFF1}" type="pres">
      <dgm:prSet presAssocID="{20B04DD7-5970-4050-AE24-BAA713FDCEAD}" presName="centerShape" presStyleLbl="vennNode1" presStyleIdx="0" presStyleCnt="5" custScaleY="81263"/>
      <dgm:spPr/>
      <dgm:t>
        <a:bodyPr/>
        <a:lstStyle/>
        <a:p>
          <a:endParaRPr lang="es-ES"/>
        </a:p>
      </dgm:t>
    </dgm:pt>
    <dgm:pt modelId="{50AFA40A-A77F-48D5-B643-23F80A4E2C72}" type="pres">
      <dgm:prSet presAssocID="{F7E10FA5-C3BB-4622-A51D-77A805499AA4}" presName="node" presStyleLbl="vennNode1" presStyleIdx="1" presStyleCnt="5" custScaleX="236808" custRadScaleRad="92386" custRadScaleInc="-5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0359F9-B670-4CAC-81B5-DF7BE469BA3E}" type="pres">
      <dgm:prSet presAssocID="{27F269C2-0033-4392-93B2-241D3E05D698}" presName="node" presStyleLbl="vennNode1" presStyleIdx="2" presStyleCnt="5" custScaleX="241623" custRadScaleRad="92468" custRadScaleInc="936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746C2-F614-4BBD-8507-63978A5FF326}" type="pres">
      <dgm:prSet presAssocID="{3663088C-0159-43D2-9D0D-478C86943301}" presName="node" presStyleLbl="vennNode1" presStyleIdx="3" presStyleCnt="5" custScaleX="281549" custRadScaleRad="160471" custRadScaleInc="99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55621-25B9-44B8-9535-D901249A82D2}" type="pres">
      <dgm:prSet presAssocID="{1B51BA35-3AD5-4F9A-8DB7-4DBE4E0F2684}" presName="node" presStyleLbl="vennNode1" presStyleIdx="4" presStyleCnt="5" custScaleX="246105" custRadScaleRad="145903" custRadScaleInc="1989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0ED933-5F66-459A-AB96-39349037DBB2}" type="presOf" srcId="{F7E10FA5-C3BB-4622-A51D-77A805499AA4}" destId="{50AFA40A-A77F-48D5-B643-23F80A4E2C72}" srcOrd="0" destOrd="0" presId="urn:microsoft.com/office/officeart/2005/8/layout/radial3"/>
    <dgm:cxn modelId="{973816FA-CDF4-40F8-ACBC-651167768B1E}" type="presOf" srcId="{1B51BA35-3AD5-4F9A-8DB7-4DBE4E0F2684}" destId="{77455621-25B9-44B8-9535-D901249A82D2}" srcOrd="0" destOrd="0" presId="urn:microsoft.com/office/officeart/2005/8/layout/radial3"/>
    <dgm:cxn modelId="{25AFCB8E-0379-40D0-A3E5-8C104C3B558A}" type="presOf" srcId="{20B04DD7-5970-4050-AE24-BAA713FDCEAD}" destId="{F13F50DA-51EC-4E0E-ABFF-D2CE7A17FFF1}" srcOrd="0" destOrd="0" presId="urn:microsoft.com/office/officeart/2005/8/layout/radial3"/>
    <dgm:cxn modelId="{619ACB88-3FBA-4B13-8097-E987DF235CDF}" srcId="{5E768078-B349-4D5E-B6E8-481C921406B1}" destId="{20B04DD7-5970-4050-AE24-BAA713FDCEAD}" srcOrd="0" destOrd="0" parTransId="{E66B62D9-386F-4F9E-AC4A-C5000CE5AC75}" sibTransId="{82D30454-6493-46BE-B8AF-F7544A25EB05}"/>
    <dgm:cxn modelId="{A0D7EC9B-23E3-4533-B187-B1B97DFF156F}" srcId="{20B04DD7-5970-4050-AE24-BAA713FDCEAD}" destId="{F7E10FA5-C3BB-4622-A51D-77A805499AA4}" srcOrd="0" destOrd="0" parTransId="{95BC1827-FFE8-43FD-B0FC-E5E72F6F395A}" sibTransId="{324F41A1-6657-4508-9F07-8DC7A89CCBF0}"/>
    <dgm:cxn modelId="{ADB4C4E1-1225-4C8B-BB4B-5E09151091E7}" type="presOf" srcId="{5E768078-B349-4D5E-B6E8-481C921406B1}" destId="{3F14F368-C5A4-4B2A-89EC-2DC7A1754022}" srcOrd="0" destOrd="0" presId="urn:microsoft.com/office/officeart/2005/8/layout/radial3"/>
    <dgm:cxn modelId="{74726BA4-1C1C-4F85-B9F2-FE1DAE1F4035}" srcId="{20B04DD7-5970-4050-AE24-BAA713FDCEAD}" destId="{27F269C2-0033-4392-93B2-241D3E05D698}" srcOrd="1" destOrd="0" parTransId="{3AC6BA8C-3524-4571-9CCA-E6225880AAC7}" sibTransId="{19518920-4CC9-47BD-9C3E-4AE7C6ABF63D}"/>
    <dgm:cxn modelId="{9C4B180C-B94D-4E7F-A665-6A03D04182AF}" srcId="{20B04DD7-5970-4050-AE24-BAA713FDCEAD}" destId="{3663088C-0159-43D2-9D0D-478C86943301}" srcOrd="2" destOrd="0" parTransId="{BDA1529A-234E-4319-A2EC-0BA61A559717}" sibTransId="{CE30873A-B74F-4457-A181-8EF7593425AB}"/>
    <dgm:cxn modelId="{6F46605F-4B0F-4AF3-B421-F2F6D7662DBF}" type="presOf" srcId="{27F269C2-0033-4392-93B2-241D3E05D698}" destId="{A10359F9-B670-4CAC-81B5-DF7BE469BA3E}" srcOrd="0" destOrd="0" presId="urn:microsoft.com/office/officeart/2005/8/layout/radial3"/>
    <dgm:cxn modelId="{D672BCEF-617E-49DA-8F72-50F3B99B5C7A}" type="presOf" srcId="{3663088C-0159-43D2-9D0D-478C86943301}" destId="{137746C2-F614-4BBD-8507-63978A5FF326}" srcOrd="0" destOrd="0" presId="urn:microsoft.com/office/officeart/2005/8/layout/radial3"/>
    <dgm:cxn modelId="{93774702-AB22-41AC-989B-55E37ECAB3C4}" srcId="{20B04DD7-5970-4050-AE24-BAA713FDCEAD}" destId="{1B51BA35-3AD5-4F9A-8DB7-4DBE4E0F2684}" srcOrd="3" destOrd="0" parTransId="{69DCE86A-0A60-4674-88DB-7AE960F077F0}" sibTransId="{853CA864-0E3A-4BF0-AFFB-2462B89A01AE}"/>
    <dgm:cxn modelId="{7B9AF796-EB54-4553-8FAB-2E4C1366A4A0}" type="presParOf" srcId="{3F14F368-C5A4-4B2A-89EC-2DC7A1754022}" destId="{CD5EC825-302E-4354-9CFD-1DCCBC4D713B}" srcOrd="0" destOrd="0" presId="urn:microsoft.com/office/officeart/2005/8/layout/radial3"/>
    <dgm:cxn modelId="{4D6DE25E-4A7C-41CA-B5F9-7BA0570CDBE8}" type="presParOf" srcId="{CD5EC825-302E-4354-9CFD-1DCCBC4D713B}" destId="{F13F50DA-51EC-4E0E-ABFF-D2CE7A17FFF1}" srcOrd="0" destOrd="0" presId="urn:microsoft.com/office/officeart/2005/8/layout/radial3"/>
    <dgm:cxn modelId="{BAD544E8-4E52-41D2-8C4F-899B5499F164}" type="presParOf" srcId="{CD5EC825-302E-4354-9CFD-1DCCBC4D713B}" destId="{50AFA40A-A77F-48D5-B643-23F80A4E2C72}" srcOrd="1" destOrd="0" presId="urn:microsoft.com/office/officeart/2005/8/layout/radial3"/>
    <dgm:cxn modelId="{36AAACDC-12CD-4FCD-8AFF-768B80E8C83A}" type="presParOf" srcId="{CD5EC825-302E-4354-9CFD-1DCCBC4D713B}" destId="{A10359F9-B670-4CAC-81B5-DF7BE469BA3E}" srcOrd="2" destOrd="0" presId="urn:microsoft.com/office/officeart/2005/8/layout/radial3"/>
    <dgm:cxn modelId="{AAC3CF7F-5F4C-407A-BB0B-C4A774AE709A}" type="presParOf" srcId="{CD5EC825-302E-4354-9CFD-1DCCBC4D713B}" destId="{137746C2-F614-4BBD-8507-63978A5FF326}" srcOrd="3" destOrd="0" presId="urn:microsoft.com/office/officeart/2005/8/layout/radial3"/>
    <dgm:cxn modelId="{135A766E-F53B-408A-9E62-83BA1DDDC64C}" type="presParOf" srcId="{CD5EC825-302E-4354-9CFD-1DCCBC4D713B}" destId="{77455621-25B9-44B8-9535-D901249A82D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DD4D6F-2BDD-461F-A33B-F990B6E37555}" type="datetimeFigureOut">
              <a:rPr lang="es-VE"/>
              <a:pPr>
                <a:defRPr/>
              </a:pPr>
              <a:t>1/3/2023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685800" y="685800"/>
            <a:ext cx="8229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V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V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336539-109D-42C9-93C1-93D2473D6119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3876981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139" y="1472842"/>
            <a:ext cx="16200835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139" y="4726842"/>
            <a:ext cx="16200835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93DC-8133-4FD5-A8CF-66EE64DCABB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222476"/>
      </p:ext>
    </p:extLst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2395-D2B2-4EE5-8A42-7C29C52079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8246070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8296" y="479142"/>
            <a:ext cx="4657740" cy="76266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077" y="479142"/>
            <a:ext cx="13703206" cy="76266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17EB-DEEF-4B08-910B-8379F0E8E89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0403540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B75E-0E37-48BC-B565-13860822CC1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3864964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826" y="2243636"/>
            <a:ext cx="18630960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826" y="6022609"/>
            <a:ext cx="18630960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D32C-06C3-4E56-9A44-78E9B840CA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8320257"/>
      </p:ext>
    </p:extLst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077" y="2395710"/>
            <a:ext cx="9180473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5563" y="2395710"/>
            <a:ext cx="9180473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3665-44FB-4FBF-AB43-53E369DDB9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4641594"/>
      </p:ext>
    </p:extLst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890" y="479143"/>
            <a:ext cx="18630960" cy="17394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891" y="2206137"/>
            <a:ext cx="9138282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891" y="3287331"/>
            <a:ext cx="9138282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5563" y="2206137"/>
            <a:ext cx="9183287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5563" y="3287331"/>
            <a:ext cx="9183287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B328-7E02-47DA-A777-29351ADD57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23795131"/>
      </p:ext>
    </p:extLst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90-A62E-4700-8986-A0DD07B6DB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521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FBFD-9F59-4190-9B67-8BBCB5BF90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2155585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891" y="599969"/>
            <a:ext cx="6966921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3287" y="1295767"/>
            <a:ext cx="10935563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891" y="2699862"/>
            <a:ext cx="6966921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3CFF-D7AE-4E2F-A27C-588DCCC787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6774374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891" y="599969"/>
            <a:ext cx="6966921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3287" y="1295767"/>
            <a:ext cx="10935563" cy="6395505"/>
          </a:xfrm>
        </p:spPr>
        <p:txBody>
          <a:bodyPr rtlCol="0">
            <a:normAutofit/>
          </a:bodyPr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891" y="2699862"/>
            <a:ext cx="6966921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4EE3-78EA-4A4C-B798-A8870C91E9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269428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479425"/>
            <a:ext cx="186324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395538"/>
            <a:ext cx="18632487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313" y="8340725"/>
            <a:ext cx="486092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63" y="8340725"/>
            <a:ext cx="7291387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5875" y="8340725"/>
            <a:ext cx="486092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C64603-B817-4B0F-8B64-A792E6AD483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l" defTabSz="1198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98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2pPr>
      <a:lvl3pPr algn="l" defTabSz="1198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3pPr>
      <a:lvl4pPr algn="l" defTabSz="1198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4pPr>
      <a:lvl5pPr algn="l" defTabSz="1198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19856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19856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19856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19856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8450" indent="-298450" algn="l" defTabSz="1198563" rtl="0" eaLnBrk="0" fontAlgn="base" hangingPunct="0">
        <a:lnSpc>
          <a:spcPct val="90000"/>
        </a:lnSpc>
        <a:spcBef>
          <a:spcPts val="1313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98450" algn="l" defTabSz="1198563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8600" indent="-298450" algn="l" defTabSz="1198563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98675" indent="-298450" algn="l" defTabSz="1198563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98750" indent="-298450" algn="l" defTabSz="1198563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3.emf"/><Relationship Id="rId2" Type="http://schemas.microsoft.com/office/2007/relationships/media" Target="../media/media7.wma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e_Microsoft_Word1.docx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ángulo 1"/>
          <p:cNvSpPr>
            <a:spLocks noChangeArrowheads="1"/>
          </p:cNvSpPr>
          <p:nvPr/>
        </p:nvSpPr>
        <p:spPr bwMode="auto">
          <a:xfrm>
            <a:off x="935038" y="2195513"/>
            <a:ext cx="193706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s-VE" sz="3150" b="1" dirty="0" smtClean="0"/>
          </a:p>
          <a:p>
            <a:pPr algn="ctr">
              <a:defRPr/>
            </a:pPr>
            <a:r>
              <a:rPr lang="es-VE" sz="3150" b="1" dirty="0" smtClean="0"/>
              <a:t>Juego didáctico para el aprendizaje de conceptos básicos en la asignatura Enfermería Clínico Quirúrgica</a:t>
            </a:r>
            <a:endParaRPr lang="es-VE" sz="3150" dirty="0" smtClean="0"/>
          </a:p>
        </p:txBody>
      </p:sp>
      <p:sp>
        <p:nvSpPr>
          <p:cNvPr id="3075" name="2 CuadroTexto"/>
          <p:cNvSpPr txBox="1">
            <a:spLocks noChangeArrowheads="1"/>
          </p:cNvSpPr>
          <p:nvPr/>
        </p:nvSpPr>
        <p:spPr bwMode="auto">
          <a:xfrm>
            <a:off x="1422400" y="3924300"/>
            <a:ext cx="1497806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s-VE" altLang="es-ES" sz="2362" dirty="0" smtClean="0"/>
          </a:p>
          <a:p>
            <a:pPr>
              <a:defRPr/>
            </a:pPr>
            <a:r>
              <a:rPr lang="es-VE" altLang="es-ES" b="1" dirty="0" smtClean="0"/>
              <a:t>Autores: </a:t>
            </a:r>
          </a:p>
          <a:p>
            <a:pPr>
              <a:defRPr/>
            </a:pPr>
            <a:r>
              <a:rPr lang="es-ES" altLang="es-ES" dirty="0" smtClean="0"/>
              <a:t>MSc. Armando Estrada García </a:t>
            </a:r>
          </a:p>
          <a:p>
            <a:pPr>
              <a:defRPr/>
            </a:pPr>
            <a:r>
              <a:rPr lang="es-VE" altLang="es-ES" dirty="0" smtClean="0"/>
              <a:t>MSc. Violeta Robles Mirabal</a:t>
            </a:r>
          </a:p>
          <a:p>
            <a:pPr>
              <a:defRPr/>
            </a:pPr>
            <a:r>
              <a:rPr lang="es-ES" dirty="0" smtClean="0"/>
              <a:t>MSc. Idalmis Castillo Morejón</a:t>
            </a:r>
            <a:endParaRPr lang="es-ES" baseline="30000" dirty="0" smtClean="0"/>
          </a:p>
          <a:p>
            <a:pPr>
              <a:defRPr/>
            </a:pPr>
            <a:r>
              <a:rPr lang="es-VE" altLang="es-ES" dirty="0" smtClean="0"/>
              <a:t>MSc. </a:t>
            </a:r>
            <a:r>
              <a:rPr lang="es-ES" dirty="0" smtClean="0"/>
              <a:t>Catalina Adelina Serrano Díaz</a:t>
            </a:r>
          </a:p>
          <a:p>
            <a:pPr>
              <a:defRPr/>
            </a:pPr>
            <a:r>
              <a:rPr lang="es-VE" altLang="es-ES" dirty="0" smtClean="0"/>
              <a:t>MSc. </a:t>
            </a:r>
            <a:r>
              <a:rPr lang="es-VE" altLang="es-ES" dirty="0" err="1" smtClean="0"/>
              <a:t>Maybet</a:t>
            </a:r>
            <a:r>
              <a:rPr lang="es-VE" altLang="es-ES" dirty="0" smtClean="0"/>
              <a:t> González Pérez</a:t>
            </a:r>
          </a:p>
          <a:p>
            <a:pPr>
              <a:defRPr/>
            </a:pPr>
            <a:r>
              <a:rPr lang="es-VE" altLang="es-ES" dirty="0" smtClean="0"/>
              <a:t>MSc. Zuleika Zuaznabar Díaz</a:t>
            </a:r>
          </a:p>
          <a:p>
            <a:pPr>
              <a:defRPr/>
            </a:pPr>
            <a:r>
              <a:rPr lang="es-VE" altLang="es-ES" sz="3150" dirty="0" smtClean="0"/>
              <a:t>                            </a:t>
            </a:r>
          </a:p>
          <a:p>
            <a:pPr algn="ctr">
              <a:defRPr/>
            </a:pPr>
            <a:endParaRPr lang="es-VE" altLang="es-ES" sz="3150" dirty="0" smtClean="0"/>
          </a:p>
          <a:p>
            <a:pPr algn="ctr">
              <a:defRPr/>
            </a:pPr>
            <a:endParaRPr lang="es-VE" altLang="es-ES" sz="3150" dirty="0" smtClean="0"/>
          </a:p>
        </p:txBody>
      </p:sp>
      <p:pic>
        <p:nvPicPr>
          <p:cNvPr id="3076" name="Image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25475"/>
            <a:ext cx="377983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uadroTexto 1"/>
          <p:cNvSpPr txBox="1">
            <a:spLocks noChangeArrowheads="1"/>
          </p:cNvSpPr>
          <p:nvPr/>
        </p:nvSpPr>
        <p:spPr bwMode="auto">
          <a:xfrm>
            <a:off x="9359900" y="8047038"/>
            <a:ext cx="871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VE" altLang="es-ES" b="1"/>
              <a:t>2023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9760"/>
    </mc:Choice>
    <mc:Fallback>
      <p:transition advTm="9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Rectángulo"/>
          <p:cNvSpPr>
            <a:spLocks noChangeArrowheads="1"/>
          </p:cNvSpPr>
          <p:nvPr/>
        </p:nvSpPr>
        <p:spPr bwMode="auto">
          <a:xfrm>
            <a:off x="647700" y="2043113"/>
            <a:ext cx="19945350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VE" altLang="es-ES" sz="2800" dirty="0"/>
              <a:t>El juego didáctico considerado como una herramienta a utilizar en el proceso de enseñanza aprendizaje, contribuye a elevar la independencia cognoscitiva y creadora en los estudiantes, su aplicación hará posible la apropiación de terminologías médicas y conceptos básicos en la asignatura Enfermería Clínico Quirúrgica I </a:t>
            </a:r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8910638" y="531813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VE" altLang="es-ES" sz="2800" b="1" dirty="0" smtClean="0"/>
              <a:t>Conclusiones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4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flecha a la derecha 1"/>
          <p:cNvSpPr/>
          <p:nvPr/>
        </p:nvSpPr>
        <p:spPr>
          <a:xfrm>
            <a:off x="1031875" y="2435225"/>
            <a:ext cx="5087938" cy="3816350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contemporánea</a:t>
            </a:r>
          </a:p>
        </p:txBody>
      </p:sp>
      <p:sp>
        <p:nvSpPr>
          <p:cNvPr id="4" name="Cheurón 3"/>
          <p:cNvSpPr/>
          <p:nvPr/>
        </p:nvSpPr>
        <p:spPr>
          <a:xfrm>
            <a:off x="7185025" y="4994275"/>
            <a:ext cx="9159627" cy="1123950"/>
          </a:xfrm>
          <a:prstGeom prst="chevron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schemeClr val="tx1"/>
              </a:solidFill>
            </a:endParaRPr>
          </a:p>
        </p:txBody>
      </p:sp>
      <p:sp>
        <p:nvSpPr>
          <p:cNvPr id="4100" name="CuadroTexto 5"/>
          <p:cNvSpPr txBox="1">
            <a:spLocks noChangeArrowheads="1"/>
          </p:cNvSpPr>
          <p:nvPr/>
        </p:nvSpPr>
        <p:spPr bwMode="auto">
          <a:xfrm>
            <a:off x="8064252" y="2230437"/>
            <a:ext cx="828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VE" altLang="es-ES" sz="2800" dirty="0"/>
              <a:t>Didáctica centrada en el sujeto que aprende</a:t>
            </a:r>
            <a:endParaRPr lang="es-VE" altLang="es-ES" sz="2800" dirty="0">
              <a:cs typeface="Arial" panose="020B0604020202020204" pitchFamily="34" charset="0"/>
            </a:endParaRPr>
          </a:p>
          <a:p>
            <a:endParaRPr lang="es-VE" altLang="es-ES" sz="2800" dirty="0"/>
          </a:p>
        </p:txBody>
      </p:sp>
      <p:sp>
        <p:nvSpPr>
          <p:cNvPr id="12" name="Cheurón 11"/>
          <p:cNvSpPr/>
          <p:nvPr/>
        </p:nvSpPr>
        <p:spPr>
          <a:xfrm>
            <a:off x="7208839" y="2060575"/>
            <a:ext cx="9135814" cy="1123950"/>
          </a:xfrm>
          <a:prstGeom prst="chevron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schemeClr val="tx1"/>
              </a:solidFill>
            </a:endParaRPr>
          </a:p>
        </p:txBody>
      </p:sp>
      <p:sp>
        <p:nvSpPr>
          <p:cNvPr id="4102" name="CuadroTexto 10"/>
          <p:cNvSpPr txBox="1">
            <a:spLocks noChangeArrowheads="1"/>
          </p:cNvSpPr>
          <p:nvPr/>
        </p:nvSpPr>
        <p:spPr bwMode="auto">
          <a:xfrm>
            <a:off x="8783638" y="5264150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VE" altLang="es-ES" sz="2800" dirty="0"/>
              <a:t>Aprendizaje basado en el juego </a:t>
            </a: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5271"/>
    </mc:Choice>
    <mc:Fallback xmlns="">
      <p:transition advTm="75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9036050" y="3817938"/>
            <a:ext cx="1800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VE" altLang="es-ES" sz="3150" b="1" dirty="0" smtClean="0"/>
              <a:t>Objetivo</a:t>
            </a:r>
          </a:p>
        </p:txBody>
      </p:sp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935038" y="5060950"/>
            <a:ext cx="19370675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s-VE" altLang="es-ES" sz="2800" dirty="0" smtClean="0"/>
              <a:t>Diseñar </a:t>
            </a:r>
            <a:r>
              <a:rPr lang="es-VE" sz="2800" dirty="0" smtClean="0"/>
              <a:t>un juego didáctico para el aprendizaje de conceptos básicos en la asignatura Enfermería Clínico Quirúrgica I en la formación de Enfermería Técnico Superior de la Facultad de Ciencias Médicas “ Dr. Juan Guiteras Gener”.</a:t>
            </a:r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8039100" y="466725"/>
            <a:ext cx="4629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VE" altLang="es-ES" sz="3150" b="1" dirty="0" smtClean="0"/>
              <a:t>Situación problemática</a:t>
            </a:r>
          </a:p>
        </p:txBody>
      </p:sp>
      <p:sp>
        <p:nvSpPr>
          <p:cNvPr id="5125" name="CuadroTexto 1"/>
          <p:cNvSpPr txBox="1">
            <a:spLocks noChangeArrowheads="1"/>
          </p:cNvSpPr>
          <p:nvPr/>
        </p:nvSpPr>
        <p:spPr bwMode="auto">
          <a:xfrm>
            <a:off x="935038" y="1692275"/>
            <a:ext cx="17905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altLang="es-ES" sz="2800" dirty="0"/>
              <a:t>Dificultades en dominio de terminologías médicas y conceptos básicos tanto en la teoría como en la práctica.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dirty="0"/>
              <a:t>Insuficiente vinculación de contenidos teóricos en la práctica que se traduce en  el desarrollo de habilidades</a:t>
            </a:r>
            <a:r>
              <a:rPr lang="es-ES" altLang="es-ES" sz="3200" dirty="0"/>
              <a:t>.</a:t>
            </a:r>
            <a:endParaRPr lang="es-VE" altLang="es-ES" sz="32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8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978006917"/>
              </p:ext>
            </p:extLst>
          </p:nvPr>
        </p:nvGraphicFramePr>
        <p:xfrm>
          <a:off x="238038" y="462662"/>
          <a:ext cx="13033448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5 Rectángulo redondeado">
            <a:extLst/>
          </p:cNvPr>
          <p:cNvSpPr/>
          <p:nvPr/>
        </p:nvSpPr>
        <p:spPr>
          <a:xfrm>
            <a:off x="15120938" y="466725"/>
            <a:ext cx="5183187" cy="3603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1" tIns="32630" rIns="65261" bIns="32630"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DE LA INVESTIGACIÓN</a:t>
            </a:r>
          </a:p>
        </p:txBody>
      </p:sp>
      <p:sp>
        <p:nvSpPr>
          <p:cNvPr id="8" name="18 Rectángulo redondeado"/>
          <p:cNvSpPr/>
          <p:nvPr/>
        </p:nvSpPr>
        <p:spPr>
          <a:xfrm>
            <a:off x="15479713" y="1258888"/>
            <a:ext cx="4824412" cy="3603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1" tIns="32630" rIns="65261" bIns="32630"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GENERAL: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Dialéctico materialista</a:t>
            </a:r>
          </a:p>
        </p:txBody>
      </p:sp>
      <p:sp>
        <p:nvSpPr>
          <p:cNvPr id="9" name="Seta para baixo 17">
            <a:extLst/>
          </p:cNvPr>
          <p:cNvSpPr/>
          <p:nvPr/>
        </p:nvSpPr>
        <p:spPr bwMode="auto">
          <a:xfrm>
            <a:off x="17733963" y="920750"/>
            <a:ext cx="193675" cy="246063"/>
          </a:xfrm>
          <a:prstGeom prst="downArrow">
            <a:avLst/>
          </a:prstGeom>
          <a:solidFill>
            <a:schemeClr val="tx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15 Rectángulo redondeado">
            <a:extLst/>
          </p:cNvPr>
          <p:cNvSpPr/>
          <p:nvPr/>
        </p:nvSpPr>
        <p:spPr>
          <a:xfrm>
            <a:off x="13535818" y="1973264"/>
            <a:ext cx="2227263" cy="3667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1" tIns="32630" rIns="65261" bIns="32630" anchor="ctr"/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TEÓRICOS</a:t>
            </a:r>
          </a:p>
        </p:txBody>
      </p:sp>
      <p:sp>
        <p:nvSpPr>
          <p:cNvPr id="11" name="8 Rectángulo redondeado">
            <a:extLst/>
          </p:cNvPr>
          <p:cNvSpPr/>
          <p:nvPr/>
        </p:nvSpPr>
        <p:spPr>
          <a:xfrm>
            <a:off x="13104812" y="3123308"/>
            <a:ext cx="3715394" cy="38879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1" tIns="32630" rIns="65261" bIns="32630" anchor="ctr"/>
          <a:lstStyle/>
          <a:p>
            <a:pPr algn="just">
              <a:buFont typeface="Arial" pitchFamily="34" charset="0"/>
              <a:buChar char="•"/>
              <a:defRPr/>
            </a:pPr>
            <a:r>
              <a:rPr lang="es-V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Analítico-sintético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V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Inductivo deductivo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V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lógico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Analogía-modelado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V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sistémico- estructural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 abstracto a lo concreto</a:t>
            </a:r>
            <a:endParaRPr lang="es-V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5 Rectángulo redondeado">
            <a:extLst/>
          </p:cNvPr>
          <p:cNvSpPr/>
          <p:nvPr/>
        </p:nvSpPr>
        <p:spPr>
          <a:xfrm>
            <a:off x="17694116" y="1950244"/>
            <a:ext cx="2276475" cy="3667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1" tIns="32630" rIns="65261" bIns="32630" anchor="ctr"/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EMPÍRICOS</a:t>
            </a:r>
          </a:p>
        </p:txBody>
      </p:sp>
      <p:sp>
        <p:nvSpPr>
          <p:cNvPr id="14" name="Seta para baixo 17">
            <a:extLst/>
          </p:cNvPr>
          <p:cNvSpPr/>
          <p:nvPr/>
        </p:nvSpPr>
        <p:spPr bwMode="auto">
          <a:xfrm>
            <a:off x="14649449" y="2695574"/>
            <a:ext cx="195262" cy="244475"/>
          </a:xfrm>
          <a:prstGeom prst="downArrow">
            <a:avLst/>
          </a:prstGeom>
          <a:solidFill>
            <a:schemeClr val="tx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eta para baixo 17">
            <a:extLst/>
          </p:cNvPr>
          <p:cNvSpPr/>
          <p:nvPr/>
        </p:nvSpPr>
        <p:spPr bwMode="auto">
          <a:xfrm>
            <a:off x="18716672" y="2681287"/>
            <a:ext cx="193675" cy="244475"/>
          </a:xfrm>
          <a:prstGeom prst="downArrow">
            <a:avLst/>
          </a:prstGeom>
          <a:solidFill>
            <a:schemeClr val="tx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8 Rectángulo redondeado">
            <a:extLst/>
          </p:cNvPr>
          <p:cNvSpPr/>
          <p:nvPr/>
        </p:nvSpPr>
        <p:spPr>
          <a:xfrm>
            <a:off x="17052677" y="3105821"/>
            <a:ext cx="4189039" cy="20161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1" tIns="32630" rIns="65261" bIns="32630" anchor="ctr"/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 participante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8767"/>
    </mc:Choice>
    <mc:Fallback xmlns="">
      <p:transition advTm="58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8640316" y="179289"/>
            <a:ext cx="2124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VE" altLang="es-ES" sz="2800" b="1" dirty="0" smtClean="0"/>
              <a:t>Resultados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1467" y="1259409"/>
            <a:ext cx="206662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VE" sz="2800" dirty="0" smtClean="0"/>
              <a:t>Encuesta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VE" sz="2800" dirty="0" smtClean="0"/>
              <a:t>El 43,5 </a:t>
            </a:r>
            <a:r>
              <a:rPr lang="es-VE" sz="2800" dirty="0"/>
              <a:t>% de los estudiantes presentan dificultad en el aprendizaje de las Terminologías médicas y un </a:t>
            </a:r>
            <a:r>
              <a:rPr lang="es-VE" sz="2800" dirty="0" smtClean="0"/>
              <a:t>36,6% </a:t>
            </a:r>
            <a:r>
              <a:rPr lang="es-VE" sz="2800" dirty="0"/>
              <a:t>en el tema de Desequilibrio Hidroelectrolítico y Ácido </a:t>
            </a:r>
            <a:r>
              <a:rPr lang="es-VE" sz="2800" dirty="0" smtClean="0"/>
              <a:t>básico.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VE" sz="2800" dirty="0" smtClean="0"/>
              <a:t>El 33,3 </a:t>
            </a:r>
            <a:r>
              <a:rPr lang="es-VE" sz="2800" dirty="0"/>
              <a:t>% de los profesores coinciden </a:t>
            </a:r>
            <a:r>
              <a:rPr lang="es-VE" sz="2800" dirty="0" smtClean="0"/>
              <a:t>en que </a:t>
            </a:r>
            <a:r>
              <a:rPr lang="es-VE" sz="2800" dirty="0"/>
              <a:t>los principales temas de mayor dificultad en el aprendizaje en la asignatura Enfermería Clínico Quirúrgica I son las Terminologías médicas y el Desequilibrio Hidroelectrolítico y Ácido básico</a:t>
            </a:r>
            <a:r>
              <a:rPr lang="es-VE" sz="28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VE" sz="2800" dirty="0"/>
          </a:p>
          <a:p>
            <a:pPr algn="just">
              <a:lnSpc>
                <a:spcPct val="150000"/>
              </a:lnSpc>
              <a:defRPr/>
            </a:pPr>
            <a:r>
              <a:rPr lang="es-VE" sz="2800" dirty="0" smtClean="0"/>
              <a:t>Observación participante a los estudiantes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VE" sz="2800" dirty="0" smtClean="0"/>
              <a:t>En el </a:t>
            </a:r>
            <a:r>
              <a:rPr lang="es-ES" sz="2800" dirty="0"/>
              <a:t>55,1% no se </a:t>
            </a:r>
            <a:r>
              <a:rPr lang="es-ES" sz="2800" dirty="0" smtClean="0"/>
              <a:t>observa </a:t>
            </a:r>
            <a:r>
              <a:rPr lang="es-ES" sz="2800" dirty="0"/>
              <a:t>la integración de los conocimientos teóricos y prácticos</a:t>
            </a:r>
            <a:endParaRPr lang="es-VE" sz="28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0" y="58738"/>
            <a:ext cx="21602700" cy="82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VE" sz="2800" b="1" dirty="0" smtClean="0"/>
              <a:t>Diseño de juego didáctico para el aprendizaje de conceptos básicos en la asignatura Enfermería Clínico Quirúrgica. </a:t>
            </a:r>
            <a:endParaRPr lang="es-VE" sz="2800" dirty="0" smtClean="0"/>
          </a:p>
          <a:p>
            <a:pPr algn="just">
              <a:defRPr/>
            </a:pPr>
            <a:r>
              <a:rPr lang="es-VE" altLang="es-ES" sz="2800" dirty="0" smtClean="0"/>
              <a:t> </a:t>
            </a:r>
          </a:p>
          <a:p>
            <a:pPr algn="just">
              <a:defRPr/>
            </a:pPr>
            <a:endParaRPr lang="es-VE" sz="2800" b="1" dirty="0"/>
          </a:p>
          <a:p>
            <a:pPr algn="just">
              <a:defRPr/>
            </a:pPr>
            <a:r>
              <a:rPr lang="es-VE" sz="2800" b="1" dirty="0" smtClean="0"/>
              <a:t>Título del Juego: Sopa de letras</a:t>
            </a:r>
          </a:p>
          <a:p>
            <a:pPr>
              <a:defRPr/>
            </a:pPr>
            <a:r>
              <a:rPr lang="es-VE" sz="2800" b="1" dirty="0" smtClean="0"/>
              <a:t>Área del conocimiento: </a:t>
            </a:r>
            <a:r>
              <a:rPr lang="es-VE" sz="2800" dirty="0" smtClean="0"/>
              <a:t>Asignatura: Enfermería Clínico Quirúrgica</a:t>
            </a:r>
          </a:p>
          <a:p>
            <a:pPr>
              <a:defRPr/>
            </a:pPr>
            <a:r>
              <a:rPr lang="es-VE" sz="2800" b="1" dirty="0" smtClean="0"/>
              <a:t>Objetivo</a:t>
            </a:r>
            <a:r>
              <a:rPr lang="es-VE" sz="2800" dirty="0" smtClean="0"/>
              <a:t>: Desarrollar habilidades para el aprendizaje de terminologías médicas y conceptos básicos en la asignatura Enfermería Clínico Quirúrgica I</a:t>
            </a:r>
          </a:p>
          <a:p>
            <a:pPr>
              <a:defRPr/>
            </a:pPr>
            <a:endParaRPr lang="es-VE" sz="2800" dirty="0" smtClean="0"/>
          </a:p>
          <a:p>
            <a:pPr>
              <a:defRPr/>
            </a:pPr>
            <a:r>
              <a:rPr lang="es-VE" sz="2800" b="1" dirty="0" smtClean="0"/>
              <a:t>Contenidos: </a:t>
            </a:r>
            <a:r>
              <a:rPr lang="es-VE" sz="2800" dirty="0" smtClean="0"/>
              <a:t>Tema I-Introducción a la Enfermería Clínico Quirúrgica.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VE" sz="2800" dirty="0" smtClean="0"/>
              <a:t>Propedéutica. Generalidades. Propedéutica Clínica. Concepto, semiología, </a:t>
            </a:r>
            <a:r>
              <a:rPr lang="es-VE" sz="2800" dirty="0" err="1" smtClean="0"/>
              <a:t>sindromología</a:t>
            </a:r>
            <a:r>
              <a:rPr lang="es-VE" sz="2800" dirty="0" smtClean="0"/>
              <a:t>, patogenia, enfermedad, etiología, pronóstico, diagnóstico. Prefijos y sufijos más utilizados en la Medicina.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VE" sz="2800" dirty="0" smtClean="0"/>
              <a:t>Alteraciones generales de la coloración de la piel. Alteraciones del tejido celular subcutáneo. Tipos constitucionales. Facies. Marchas.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s-VE" sz="2800" dirty="0" smtClean="0"/>
          </a:p>
          <a:p>
            <a:pPr>
              <a:defRPr/>
            </a:pPr>
            <a:r>
              <a:rPr lang="es-VE" sz="2800" b="1" dirty="0" smtClean="0"/>
              <a:t>Método de enseñanza: </a:t>
            </a:r>
            <a:r>
              <a:rPr lang="es-VE" sz="2800" dirty="0" smtClean="0"/>
              <a:t>Juego didáctico.</a:t>
            </a:r>
          </a:p>
          <a:p>
            <a:pPr>
              <a:defRPr/>
            </a:pPr>
            <a:r>
              <a:rPr lang="es-VE" sz="2800" b="1" dirty="0" smtClean="0"/>
              <a:t>Dirigido a: </a:t>
            </a:r>
            <a:r>
              <a:rPr lang="es-VE" sz="2800" dirty="0" smtClean="0"/>
              <a:t>Estudiantes de 1er año de Técnico Superior en Enfermería</a:t>
            </a:r>
          </a:p>
          <a:p>
            <a:pPr>
              <a:defRPr/>
            </a:pPr>
            <a:r>
              <a:rPr lang="es-VE" sz="2800" b="1" dirty="0" smtClean="0"/>
              <a:t>Número de jugadores: </a:t>
            </a:r>
            <a:r>
              <a:rPr lang="es-VE" sz="2800" dirty="0" smtClean="0"/>
              <a:t>Variante con estudiante de forma individual, variante en equipos (4 estudiantes por equipo)</a:t>
            </a:r>
          </a:p>
          <a:p>
            <a:pPr>
              <a:defRPr/>
            </a:pPr>
            <a:r>
              <a:rPr lang="es-VE" sz="2800" b="1" dirty="0" smtClean="0"/>
              <a:t>Materiales</a:t>
            </a:r>
            <a:r>
              <a:rPr lang="es-VE" sz="2800" dirty="0" smtClean="0"/>
              <a:t>: Tarjetas, lápiz, material impreso con el contenido del tema a desarrollar</a:t>
            </a:r>
          </a:p>
          <a:p>
            <a:pPr>
              <a:defRPr/>
            </a:pPr>
            <a:r>
              <a:rPr lang="es-VE" sz="2800" b="1" dirty="0" smtClean="0"/>
              <a:t>Tiempo:</a:t>
            </a:r>
            <a:r>
              <a:rPr lang="es-VE" sz="2800" dirty="0" smtClean="0"/>
              <a:t>20 a 30 minutos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1"/>
          <p:cNvSpPr txBox="1">
            <a:spLocks noChangeArrowheads="1"/>
          </p:cNvSpPr>
          <p:nvPr/>
        </p:nvSpPr>
        <p:spPr bwMode="auto">
          <a:xfrm>
            <a:off x="287338" y="577850"/>
            <a:ext cx="20955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VE" altLang="es-ES" sz="2800" dirty="0"/>
              <a:t>Para el juego didáctico sopa de letras se confeccionará una tarjeta o documento impreso dividida en dos partes, a la izquierda estarán las preguntas que deben contestar los estudiantes y a la derecha un cuadro de 25 filas y 20 columnas, conformando así 500 casillas con letras en su interior y que se encuentren en ellas las palabras que den respuesta a las preguntas realizadas. (</a:t>
            </a:r>
            <a:r>
              <a:rPr lang="es-VE" altLang="es-ES" sz="2800" dirty="0" err="1"/>
              <a:t>fig</a:t>
            </a:r>
            <a:r>
              <a:rPr lang="es-VE" altLang="es-ES" sz="2800" dirty="0"/>
              <a:t> 1)</a:t>
            </a:r>
          </a:p>
          <a:p>
            <a:pPr algn="just"/>
            <a:endParaRPr lang="es-VE" altLang="es-ES" dirty="0"/>
          </a:p>
        </p:txBody>
      </p:sp>
      <p:graphicFrame>
        <p:nvGraphicFramePr>
          <p:cNvPr id="9219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136660"/>
              </p:ext>
            </p:extLst>
          </p:nvPr>
        </p:nvGraphicFramePr>
        <p:xfrm>
          <a:off x="3292475" y="2332177"/>
          <a:ext cx="13944600" cy="63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o" r:id="rId6" imgW="9300273" imgH="6666010" progId="Word.Document.12">
                  <p:embed/>
                </p:oleObj>
              </mc:Choice>
              <mc:Fallback>
                <p:oleObj name="Documento" r:id="rId6" imgW="9300273" imgH="6666010" progId="Word.Document.12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332177"/>
                        <a:ext cx="13944600" cy="63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8208963" y="8342313"/>
            <a:ext cx="5999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76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787"/>
              </a:spcAft>
              <a:defRPr/>
            </a:pPr>
            <a:r>
              <a:rPr lang="es-VE" sz="1837" b="1" dirty="0" smtClean="0">
                <a:ea typeface="Calibri" panose="020F0502020204030204" pitchFamily="34" charset="0"/>
                <a:cs typeface="SimSun" panose="02010600030101010101" pitchFamily="2" charset="-122"/>
              </a:rPr>
              <a:t>Fig. 1 Juego didáctico Sopa de letras.</a:t>
            </a:r>
            <a:endParaRPr lang="es-VE" sz="1837" dirty="0" smtClean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647700" y="1476375"/>
            <a:ext cx="20450175" cy="65556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Para </a:t>
            </a:r>
            <a:r>
              <a:rPr lang="es-VE" sz="2800" dirty="0"/>
              <a:t>la realización del juego el profesor orientará con anterioridad el estudio independiente de un tema en específico y explicará en qué consiste el </a:t>
            </a:r>
            <a:r>
              <a:rPr lang="es-VE" sz="2800" dirty="0" smtClean="0"/>
              <a:t>mismo.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Se </a:t>
            </a:r>
            <a:r>
              <a:rPr lang="es-VE" sz="2800" dirty="0"/>
              <a:t>conformarán los equipos en dependencia de la cantidad de estudiantes y cada equipo estará integrado por 4 </a:t>
            </a:r>
            <a:r>
              <a:rPr lang="es-VE" sz="2800" dirty="0" smtClean="0"/>
              <a:t>estudiantes.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Un </a:t>
            </a:r>
            <a:r>
              <a:rPr lang="es-VE" sz="2800" dirty="0"/>
              <a:t>integrante de cada equipo seleccionará una tarjeta, todas con diferentes preguntas, pero sí con la misma cantidad de preguntas e igual </a:t>
            </a:r>
            <a:r>
              <a:rPr lang="es-VE" sz="2800" dirty="0" smtClean="0"/>
              <a:t>esquema.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Los </a:t>
            </a:r>
            <a:r>
              <a:rPr lang="es-VE" sz="2800" dirty="0"/>
              <a:t>estudiantes responderán y señalarán en la tarjeta la palabra correcta con una línea recta, cuya respuesta puede aparecer de forma horizontal, vertical, o </a:t>
            </a:r>
            <a:r>
              <a:rPr lang="es-VE" sz="2800" dirty="0" smtClean="0"/>
              <a:t>transversal.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Cada </a:t>
            </a:r>
            <a:r>
              <a:rPr lang="es-VE" sz="2800" dirty="0"/>
              <a:t>equipo dispondrá de 20 a 30 minutos para responder las </a:t>
            </a:r>
            <a:r>
              <a:rPr lang="es-VE" sz="2800" dirty="0" smtClean="0"/>
              <a:t>preguntas.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Las </a:t>
            </a:r>
            <a:r>
              <a:rPr lang="es-VE" sz="2800" dirty="0"/>
              <a:t>preguntas que no sean contestadas por el equipo, se debatirán en el aula y el profesor expondrá las respuestas correctas, consolidándose el conocimiento posterior al juego </a:t>
            </a:r>
            <a:r>
              <a:rPr lang="es-VE" sz="2800" dirty="0" smtClean="0"/>
              <a:t>realizado.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Durante </a:t>
            </a:r>
            <a:r>
              <a:rPr lang="es-VE" sz="2800" dirty="0"/>
              <a:t>el juego el profesor rectificará las respuestas erróneas y señalará las </a:t>
            </a:r>
            <a:r>
              <a:rPr lang="es-VE" sz="2800" dirty="0" smtClean="0"/>
              <a:t>correctas.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Una </a:t>
            </a:r>
            <a:r>
              <a:rPr lang="es-VE" sz="2800" dirty="0"/>
              <a:t>vez que se concluya el juego tanto los profesores como los estudiantes se señalarán los aspectos positivos y los negativos de la </a:t>
            </a:r>
            <a:r>
              <a:rPr lang="es-VE" sz="2800" dirty="0" smtClean="0"/>
              <a:t>actividad.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El </a:t>
            </a:r>
            <a:r>
              <a:rPr lang="es-VE" sz="2800" dirty="0"/>
              <a:t>profesor evaluará de forma individual a cada integrante del </a:t>
            </a:r>
            <a:r>
              <a:rPr lang="es-VE" sz="2800" dirty="0" smtClean="0"/>
              <a:t>equipo.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s-VE" sz="2800" dirty="0" smtClean="0"/>
              <a:t>Resultará </a:t>
            </a:r>
            <a:r>
              <a:rPr lang="es-VE" sz="2800" dirty="0"/>
              <a:t>ganador el equipo que mayor cantidad de preguntas correctas logre contestar y localizar en la tarjeta.</a:t>
            </a:r>
            <a:endParaRPr lang="es-VE" altLang="es-ES" sz="3150" dirty="0"/>
          </a:p>
        </p:txBody>
      </p:sp>
      <p:sp>
        <p:nvSpPr>
          <p:cNvPr id="12291" name="2 CuadroTexto"/>
          <p:cNvSpPr txBox="1">
            <a:spLocks noChangeArrowheads="1"/>
          </p:cNvSpPr>
          <p:nvPr/>
        </p:nvSpPr>
        <p:spPr bwMode="auto">
          <a:xfrm>
            <a:off x="8091321" y="438150"/>
            <a:ext cx="5418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b="1" dirty="0" smtClean="0"/>
              <a:t>Procedimiento e instrucciones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2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791444" y="1157690"/>
            <a:ext cx="4392489" cy="1014532"/>
            <a:chOff x="-128396" y="67938"/>
            <a:chExt cx="2522301" cy="1467231"/>
          </a:xfrm>
          <a:noFill/>
        </p:grpSpPr>
        <p:sp>
          <p:nvSpPr>
            <p:cNvPr id="3" name="7 Rectángulo"/>
            <p:cNvSpPr/>
            <p:nvPr/>
          </p:nvSpPr>
          <p:spPr>
            <a:xfrm>
              <a:off x="-128396" y="67938"/>
              <a:ext cx="2522301" cy="1467231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8 Rectángulo"/>
            <p:cNvSpPr/>
            <p:nvPr/>
          </p:nvSpPr>
          <p:spPr>
            <a:xfrm>
              <a:off x="2673" y="577101"/>
              <a:ext cx="2391232" cy="5844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57" tIns="106661" rIns="186657" bIns="106661" spcCol="1270" anchor="ctr"/>
            <a:lstStyle/>
            <a:p>
              <a:pPr algn="ctr" defTabSz="11666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>
                  <a:latin typeface="Arial" pitchFamily="34" charset="0"/>
                  <a:ea typeface="Verdana" pitchFamily="34" charset="0"/>
                  <a:cs typeface="Arial" pitchFamily="34" charset="0"/>
                </a:rPr>
                <a:t>Científico</a:t>
              </a:r>
            </a:p>
          </p:txBody>
        </p:sp>
      </p:grpSp>
      <p:grpSp>
        <p:nvGrpSpPr>
          <p:cNvPr id="11267" name="9 Grupo"/>
          <p:cNvGrpSpPr>
            <a:grpSpLocks/>
          </p:cNvGrpSpPr>
          <p:nvPr/>
        </p:nvGrpSpPr>
        <p:grpSpPr bwMode="auto">
          <a:xfrm>
            <a:off x="95250" y="1944688"/>
            <a:ext cx="4351338" cy="4657725"/>
            <a:chOff x="2452" y="1535166"/>
            <a:chExt cx="2391453" cy="2854799"/>
          </a:xfrm>
        </p:grpSpPr>
        <p:sp>
          <p:nvSpPr>
            <p:cNvPr id="6" name="10 Rectángulo"/>
            <p:cNvSpPr/>
            <p:nvPr/>
          </p:nvSpPr>
          <p:spPr>
            <a:xfrm>
              <a:off x="2452" y="1535166"/>
              <a:ext cx="2391453" cy="28547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11 Rectángulo"/>
            <p:cNvSpPr/>
            <p:nvPr/>
          </p:nvSpPr>
          <p:spPr>
            <a:xfrm>
              <a:off x="2452" y="1535166"/>
              <a:ext cx="2391453" cy="285479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993" tIns="139993" rIns="186657" bIns="209989" spcCol="1270"/>
            <a:lstStyle/>
            <a:p>
              <a:pPr marL="0" lvl="1" defTabSz="1166635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s-ES" sz="2625" dirty="0">
                <a:latin typeface="Arial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8" name="6 Grupo"/>
          <p:cNvGrpSpPr>
            <a:grpSpLocks/>
          </p:cNvGrpSpPr>
          <p:nvPr/>
        </p:nvGrpSpPr>
        <p:grpSpPr bwMode="auto">
          <a:xfrm>
            <a:off x="10728894" y="1188100"/>
            <a:ext cx="5035168" cy="1014532"/>
            <a:chOff x="-128396" y="67938"/>
            <a:chExt cx="2522301" cy="1467231"/>
          </a:xfrm>
          <a:noFill/>
        </p:grpSpPr>
        <p:sp>
          <p:nvSpPr>
            <p:cNvPr id="9" name="7 Rectángulo"/>
            <p:cNvSpPr/>
            <p:nvPr/>
          </p:nvSpPr>
          <p:spPr>
            <a:xfrm>
              <a:off x="-128396" y="67938"/>
              <a:ext cx="2522301" cy="1467231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8 Rectángulo"/>
            <p:cNvSpPr/>
            <p:nvPr/>
          </p:nvSpPr>
          <p:spPr>
            <a:xfrm>
              <a:off x="2673" y="577101"/>
              <a:ext cx="2391232" cy="5844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57" tIns="106661" rIns="186657" bIns="106661" spcCol="1270" anchor="ctr"/>
            <a:lstStyle/>
            <a:p>
              <a:pPr algn="ctr" defTabSz="11666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>
                  <a:latin typeface="Arial" pitchFamily="34" charset="0"/>
                  <a:ea typeface="Verdana" pitchFamily="34" charset="0"/>
                  <a:cs typeface="Arial" pitchFamily="34" charset="0"/>
                </a:rPr>
                <a:t>Social</a:t>
              </a:r>
            </a:p>
          </p:txBody>
        </p:sp>
      </p:grpSp>
      <p:grpSp>
        <p:nvGrpSpPr>
          <p:cNvPr id="11269" name="9 Grupo"/>
          <p:cNvGrpSpPr>
            <a:grpSpLocks/>
          </p:cNvGrpSpPr>
          <p:nvPr/>
        </p:nvGrpSpPr>
        <p:grpSpPr bwMode="auto">
          <a:xfrm>
            <a:off x="765175" y="2058989"/>
            <a:ext cx="4418758" cy="3559963"/>
            <a:chOff x="2452" y="1535166"/>
            <a:chExt cx="2391453" cy="2854799"/>
          </a:xfrm>
        </p:grpSpPr>
        <p:sp>
          <p:nvSpPr>
            <p:cNvPr id="12" name="10 Rectángulo"/>
            <p:cNvSpPr/>
            <p:nvPr/>
          </p:nvSpPr>
          <p:spPr>
            <a:xfrm>
              <a:off x="2452" y="1535166"/>
              <a:ext cx="2391453" cy="285479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1 Rectángulo"/>
            <p:cNvSpPr/>
            <p:nvPr/>
          </p:nvSpPr>
          <p:spPr>
            <a:xfrm>
              <a:off x="2452" y="1535166"/>
              <a:ext cx="2391453" cy="285479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993" tIns="139993" rIns="186657" bIns="209989" spcCol="1270"/>
            <a:lstStyle/>
            <a:p>
              <a:pPr marL="0" lvl="1" defTabSz="1166635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s-ES" sz="2625" dirty="0">
                <a:latin typeface="Arial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1270" name="CuadroTexto 14"/>
          <p:cNvSpPr txBox="1">
            <a:spLocks noChangeArrowheads="1"/>
          </p:cNvSpPr>
          <p:nvPr/>
        </p:nvSpPr>
        <p:spPr bwMode="auto">
          <a:xfrm>
            <a:off x="10748025" y="2153453"/>
            <a:ext cx="48238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/>
            <a:r>
              <a:rPr lang="es-ES" altLang="es-ES" dirty="0"/>
              <a:t>Incorpora a la sociedad un profesional de Enfermería </a:t>
            </a:r>
            <a:r>
              <a:rPr lang="es-VE" altLang="es-ES" dirty="0"/>
              <a:t>con una formación más integral como lo demanda los tiempos actuales con profundas convicciones éticas y morales, </a:t>
            </a:r>
            <a:r>
              <a:rPr lang="es-ES_tradnl" altLang="es-ES" dirty="0"/>
              <a:t>así como los conocimientos científicos para la</a:t>
            </a:r>
            <a:r>
              <a:rPr lang="es-VE" altLang="es-ES" dirty="0"/>
              <a:t> gestión del cuidado como objeto de la Enfermería como ciencia</a:t>
            </a:r>
          </a:p>
        </p:txBody>
      </p:sp>
      <p:sp>
        <p:nvSpPr>
          <p:cNvPr id="11271" name="CuadroTexto 15"/>
          <p:cNvSpPr txBox="1">
            <a:spLocks noChangeArrowheads="1"/>
          </p:cNvSpPr>
          <p:nvPr/>
        </p:nvSpPr>
        <p:spPr bwMode="auto">
          <a:xfrm>
            <a:off x="9928225" y="292100"/>
            <a:ext cx="16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VE" altLang="es-ES" sz="2800" b="1" dirty="0"/>
              <a:t>Aportes </a:t>
            </a:r>
          </a:p>
        </p:txBody>
      </p:sp>
      <p:grpSp>
        <p:nvGrpSpPr>
          <p:cNvPr id="17" name="6 Grupo"/>
          <p:cNvGrpSpPr>
            <a:grpSpLocks/>
          </p:cNvGrpSpPr>
          <p:nvPr/>
        </p:nvGrpSpPr>
        <p:grpSpPr bwMode="auto">
          <a:xfrm>
            <a:off x="16406132" y="1089743"/>
            <a:ext cx="4814421" cy="1014532"/>
            <a:chOff x="-128396" y="67938"/>
            <a:chExt cx="2522301" cy="1467231"/>
          </a:xfrm>
          <a:noFill/>
        </p:grpSpPr>
        <p:sp>
          <p:nvSpPr>
            <p:cNvPr id="18" name="7 Rectángulo"/>
            <p:cNvSpPr/>
            <p:nvPr/>
          </p:nvSpPr>
          <p:spPr>
            <a:xfrm>
              <a:off x="-128396" y="67938"/>
              <a:ext cx="2522301" cy="1467231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8 Rectángulo"/>
            <p:cNvSpPr/>
            <p:nvPr/>
          </p:nvSpPr>
          <p:spPr>
            <a:xfrm>
              <a:off x="2673" y="577101"/>
              <a:ext cx="2391232" cy="5844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57" tIns="106661" rIns="186657" bIns="106661" spcCol="1270" anchor="ctr"/>
            <a:lstStyle/>
            <a:p>
              <a:pPr algn="ctr" defTabSz="11666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>
                  <a:latin typeface="Arial" pitchFamily="34" charset="0"/>
                  <a:ea typeface="Verdana" pitchFamily="34" charset="0"/>
                  <a:cs typeface="Arial" pitchFamily="34" charset="0"/>
                </a:rPr>
                <a:t>Docente</a:t>
              </a:r>
            </a:p>
          </p:txBody>
        </p:sp>
      </p:grpSp>
      <p:grpSp>
        <p:nvGrpSpPr>
          <p:cNvPr id="25" name="6 Grupo"/>
          <p:cNvGrpSpPr>
            <a:grpSpLocks/>
          </p:cNvGrpSpPr>
          <p:nvPr/>
        </p:nvGrpSpPr>
        <p:grpSpPr bwMode="auto">
          <a:xfrm>
            <a:off x="5802639" y="1204563"/>
            <a:ext cx="4392489" cy="1014532"/>
            <a:chOff x="-128396" y="67938"/>
            <a:chExt cx="2522301" cy="1467231"/>
          </a:xfrm>
          <a:noFill/>
        </p:grpSpPr>
        <p:sp>
          <p:nvSpPr>
            <p:cNvPr id="26" name="7 Rectángulo"/>
            <p:cNvSpPr/>
            <p:nvPr/>
          </p:nvSpPr>
          <p:spPr>
            <a:xfrm>
              <a:off x="-128396" y="67938"/>
              <a:ext cx="2522301" cy="1467231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8 Rectángulo"/>
            <p:cNvSpPr/>
            <p:nvPr/>
          </p:nvSpPr>
          <p:spPr>
            <a:xfrm>
              <a:off x="2673" y="577101"/>
              <a:ext cx="2391232" cy="5844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57" tIns="106661" rIns="186657" bIns="106661" spcCol="1270" anchor="ctr"/>
            <a:lstStyle/>
            <a:p>
              <a:pPr algn="ctr" defTabSz="11666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>
                  <a:latin typeface="Arial" pitchFamily="34" charset="0"/>
                  <a:ea typeface="Verdana" pitchFamily="34" charset="0"/>
                  <a:cs typeface="Arial" pitchFamily="34" charset="0"/>
                </a:rPr>
                <a:t>Económico</a:t>
              </a:r>
            </a:p>
          </p:txBody>
        </p:sp>
      </p:grpSp>
      <p:sp>
        <p:nvSpPr>
          <p:cNvPr id="34" name="11 Rectángulo"/>
          <p:cNvSpPr/>
          <p:nvPr/>
        </p:nvSpPr>
        <p:spPr bwMode="auto">
          <a:xfrm flipH="1">
            <a:off x="10728325" y="2192339"/>
            <a:ext cx="5035550" cy="342661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9993" tIns="139993" rIns="186657" bIns="209989" spcCol="1270"/>
          <a:lstStyle/>
          <a:p>
            <a:pPr marL="0" lvl="1" defTabSz="1166635">
              <a:lnSpc>
                <a:spcPct val="90000"/>
              </a:lnSpc>
              <a:spcAft>
                <a:spcPct val="15000"/>
              </a:spcAft>
              <a:defRPr/>
            </a:pPr>
            <a:endParaRPr lang="es-ES" sz="2625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7" name="11 Rectángulo"/>
          <p:cNvSpPr/>
          <p:nvPr/>
        </p:nvSpPr>
        <p:spPr bwMode="auto">
          <a:xfrm>
            <a:off x="16446379" y="2104275"/>
            <a:ext cx="4733925" cy="35146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9993" tIns="139993" rIns="186657" bIns="209989" spcCol="1270"/>
          <a:lstStyle/>
          <a:p>
            <a:pPr marL="0" lvl="1" defTabSz="1166635">
              <a:lnSpc>
                <a:spcPct val="90000"/>
              </a:lnSpc>
              <a:spcAft>
                <a:spcPct val="15000"/>
              </a:spcAft>
              <a:defRPr/>
            </a:pPr>
            <a:endParaRPr lang="es-ES" sz="2625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276" name="CuadroTexto 37"/>
          <p:cNvSpPr txBox="1">
            <a:spLocks noChangeArrowheads="1"/>
          </p:cNvSpPr>
          <p:nvPr/>
        </p:nvSpPr>
        <p:spPr bwMode="auto">
          <a:xfrm rot="10800000" flipV="1">
            <a:off x="16428719" y="2172222"/>
            <a:ext cx="47918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 dirty="0"/>
              <a:t>Permite mejorar la asimilación y consolidación del conocimiento, propiciará además la independencia cognoscitiva en los estudiantes, lo que se traduce en la elevación de la calidad de la formación de los futuros profesionales de Enfermería</a:t>
            </a:r>
            <a:endParaRPr lang="es-VE" altLang="es-ES" dirty="0"/>
          </a:p>
        </p:txBody>
      </p:sp>
      <p:grpSp>
        <p:nvGrpSpPr>
          <p:cNvPr id="11277" name="9 Grupo"/>
          <p:cNvGrpSpPr>
            <a:grpSpLocks/>
          </p:cNvGrpSpPr>
          <p:nvPr/>
        </p:nvGrpSpPr>
        <p:grpSpPr bwMode="auto">
          <a:xfrm>
            <a:off x="5808663" y="2219325"/>
            <a:ext cx="4386262" cy="3399627"/>
            <a:chOff x="2452" y="1535166"/>
            <a:chExt cx="2391453" cy="2854799"/>
          </a:xfrm>
        </p:grpSpPr>
        <p:sp>
          <p:nvSpPr>
            <p:cNvPr id="40" name="10 Rectángulo"/>
            <p:cNvSpPr/>
            <p:nvPr/>
          </p:nvSpPr>
          <p:spPr>
            <a:xfrm>
              <a:off x="2452" y="1535166"/>
              <a:ext cx="2391453" cy="285479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11 Rectángulo"/>
            <p:cNvSpPr/>
            <p:nvPr/>
          </p:nvSpPr>
          <p:spPr>
            <a:xfrm>
              <a:off x="2452" y="1535166"/>
              <a:ext cx="2391453" cy="285479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993" tIns="139993" rIns="186657" bIns="209989" spcCol="1270"/>
            <a:lstStyle/>
            <a:p>
              <a:pPr marL="0" lvl="1" defTabSz="1166635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s-ES" sz="2625" dirty="0">
                <a:latin typeface="Arial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1278" name="CuadroTexto 41"/>
          <p:cNvSpPr txBox="1">
            <a:spLocks noChangeArrowheads="1"/>
          </p:cNvSpPr>
          <p:nvPr/>
        </p:nvSpPr>
        <p:spPr bwMode="auto">
          <a:xfrm>
            <a:off x="842963" y="2265363"/>
            <a:ext cx="4124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/>
            <a:r>
              <a:rPr lang="es-ES" altLang="es-ES" dirty="0"/>
              <a:t>Permite el mejoramiento de la asimilación de conocimientos de los estudiantes y como soporte didáctico para los profesores para el logro de los objetivos</a:t>
            </a:r>
            <a:endParaRPr lang="es-VE" altLang="es-ES" dirty="0"/>
          </a:p>
        </p:txBody>
      </p:sp>
      <p:sp>
        <p:nvSpPr>
          <p:cNvPr id="11279" name="CuadroTexto 42"/>
          <p:cNvSpPr txBox="1">
            <a:spLocks noChangeArrowheads="1"/>
          </p:cNvSpPr>
          <p:nvPr/>
        </p:nvSpPr>
        <p:spPr bwMode="auto">
          <a:xfrm>
            <a:off x="6122988" y="2452688"/>
            <a:ext cx="3884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/>
              <a:t>Contribuye al ahorro de recurso en su confección</a:t>
            </a:r>
            <a:endParaRPr lang="es-VE" altLang="es-ES"/>
          </a:p>
        </p:txBody>
      </p:sp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5613" y="8174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3615</TotalTime>
  <Words>765</Words>
  <Application>Microsoft Office PowerPoint</Application>
  <PresentationFormat>Personalizado</PresentationFormat>
  <Paragraphs>89</Paragraphs>
  <Slides>10</Slides>
  <Notes>0</Notes>
  <HiddenSlides>0</HiddenSlides>
  <MMClips>10</MMClips>
  <ScaleCrop>false</ScaleCrop>
  <HeadingPairs>
    <vt:vector size="10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  <vt:variant>
        <vt:lpstr>Presentaciones personalizadas</vt:lpstr>
      </vt:variant>
      <vt:variant>
        <vt:i4>1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Verdana</vt:lpstr>
      <vt:lpstr>Wingdings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Company>MINSAP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Rosa</dc:creator>
  <cp:lastModifiedBy>Usuario de Windows</cp:lastModifiedBy>
  <cp:revision>448</cp:revision>
  <dcterms:created xsi:type="dcterms:W3CDTF">2008-12-12T00:19:41Z</dcterms:created>
  <dcterms:modified xsi:type="dcterms:W3CDTF">2023-03-01T14:49:58Z</dcterms:modified>
</cp:coreProperties>
</file>