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mp4"/>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83" r:id="rId2"/>
    <p:sldId id="427" r:id="rId3"/>
    <p:sldId id="342" r:id="rId4"/>
    <p:sldId id="403" r:id="rId5"/>
    <p:sldId id="405" r:id="rId6"/>
    <p:sldId id="410" r:id="rId7"/>
    <p:sldId id="406" r:id="rId8"/>
    <p:sldId id="412" r:id="rId9"/>
    <p:sldId id="415" r:id="rId10"/>
    <p:sldId id="413" r:id="rId11"/>
  </p:sldIdLst>
  <p:sldSz cx="12192000" cy="6858000"/>
  <p:notesSz cx="6858000" cy="9144000"/>
  <p:defaultTextStyle>
    <a:defPPr>
      <a:defRPr lang="es-E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CFFFF"/>
    <a:srgbClr val="008080"/>
    <a:srgbClr val="006666"/>
    <a:srgbClr val="009999"/>
    <a:srgbClr val="33CCCC"/>
    <a:srgbClr val="99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89614" autoAdjust="0"/>
  </p:normalViewPr>
  <p:slideViewPr>
    <p:cSldViewPr>
      <p:cViewPr varScale="1">
        <p:scale>
          <a:sx n="60" d="100"/>
          <a:sy n="60" d="100"/>
        </p:scale>
        <p:origin x="365" y="3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B24DD-0A3A-4F71-BFED-2CB5601EECAB}" type="doc">
      <dgm:prSet loTypeId="urn:microsoft.com/office/officeart/2005/8/layout/cycle2" loCatId="cycle" qsTypeId="urn:microsoft.com/office/officeart/2005/8/quickstyle/simple3" qsCatId="simple" csTypeId="urn:microsoft.com/office/officeart/2005/8/colors/accent1_2#2" csCatId="accent1" phldr="1"/>
      <dgm:spPr/>
      <dgm:t>
        <a:bodyPr/>
        <a:lstStyle/>
        <a:p>
          <a:endParaRPr lang="es-ES_tradnl"/>
        </a:p>
      </dgm:t>
    </dgm:pt>
    <dgm:pt modelId="{BB41A495-EFF2-48E1-A517-627F7CEDC90C}">
      <dgm:prSet phldrT="[Texto]" custT="1"/>
      <dgm:spPr/>
      <dgm:t>
        <a:bodyPr/>
        <a:lstStyle/>
        <a:p>
          <a:r>
            <a:rPr lang="es-ES_tradnl" sz="2800" smtClean="0">
              <a:latin typeface="Monotype Corsiva" pitchFamily="66" charset="0"/>
            </a:rPr>
            <a:t>Multiparidd</a:t>
          </a:r>
          <a:endParaRPr lang="es-ES_tradnl" sz="2800" dirty="0" smtClean="0">
            <a:latin typeface="Monotype Corsiva" pitchFamily="66" charset="0"/>
          </a:endParaRPr>
        </a:p>
      </dgm:t>
    </dgm:pt>
    <dgm:pt modelId="{07017EF5-564B-4DB9-9BDD-33152B5B1989}" type="parTrans" cxnId="{64C1EF4C-4BEA-4999-AC65-F8C168C8506C}">
      <dgm:prSet/>
      <dgm:spPr/>
      <dgm:t>
        <a:bodyPr/>
        <a:lstStyle/>
        <a:p>
          <a:endParaRPr lang="es-ES_tradnl"/>
        </a:p>
      </dgm:t>
    </dgm:pt>
    <dgm:pt modelId="{322C19EE-B5F9-4577-86C0-FC17FA702520}" type="sibTrans" cxnId="{64C1EF4C-4BEA-4999-AC65-F8C168C8506C}">
      <dgm:prSet/>
      <dgm:spPr/>
      <dgm:t>
        <a:bodyPr/>
        <a:lstStyle/>
        <a:p>
          <a:endParaRPr lang="es-ES_tradnl"/>
        </a:p>
      </dgm:t>
    </dgm:pt>
    <dgm:pt modelId="{22C599BD-E97F-475E-AB5F-FA77847B6A85}">
      <dgm:prSet phldrT="[Texto]" custT="1"/>
      <dgm:spPr/>
      <dgm:t>
        <a:bodyPr/>
        <a:lstStyle/>
        <a:p>
          <a:r>
            <a:rPr lang="es-ES_tradnl" sz="1800" smtClean="0">
              <a:latin typeface="Monotype Corsiva" pitchFamily="66" charset="0"/>
            </a:rPr>
            <a:t>Virus</a:t>
          </a:r>
          <a:r>
            <a:rPr lang="es-ES_tradnl" sz="1800" baseline="0" smtClean="0">
              <a:latin typeface="Monotype Corsiva" pitchFamily="66" charset="0"/>
            </a:rPr>
            <a:t> del VPH</a:t>
          </a:r>
          <a:endParaRPr lang="es-ES_tradnl" sz="1800" dirty="0">
            <a:latin typeface="Monotype Corsiva" pitchFamily="66" charset="0"/>
          </a:endParaRPr>
        </a:p>
      </dgm:t>
    </dgm:pt>
    <dgm:pt modelId="{92BB262B-1763-4629-8710-C9AB531E176D}" type="parTrans" cxnId="{6354AD35-9A44-43A1-B401-1E432A751009}">
      <dgm:prSet/>
      <dgm:spPr/>
      <dgm:t>
        <a:bodyPr/>
        <a:lstStyle/>
        <a:p>
          <a:endParaRPr lang="es-ES_tradnl"/>
        </a:p>
      </dgm:t>
    </dgm:pt>
    <dgm:pt modelId="{054955BE-02F0-4B10-A868-473E83CFA735}" type="sibTrans" cxnId="{6354AD35-9A44-43A1-B401-1E432A751009}">
      <dgm:prSet/>
      <dgm:spPr/>
      <dgm:t>
        <a:bodyPr/>
        <a:lstStyle/>
        <a:p>
          <a:endParaRPr lang="es-ES_tradnl"/>
        </a:p>
      </dgm:t>
    </dgm:pt>
    <dgm:pt modelId="{95C6D427-826A-462C-9236-F9B9DEDD045F}">
      <dgm:prSet phldrT="[Texto]" custT="1"/>
      <dgm:spPr/>
      <dgm:t>
        <a:bodyPr/>
        <a:lstStyle/>
        <a:p>
          <a:r>
            <a:rPr lang="es-ES_tradnl" sz="3200" dirty="0" smtClean="0">
              <a:latin typeface="Monotype Corsiva" pitchFamily="66" charset="0"/>
            </a:rPr>
            <a:t>Promiscuidad</a:t>
          </a:r>
          <a:endParaRPr lang="es-ES_tradnl" sz="3200" dirty="0">
            <a:latin typeface="Monotype Corsiva" pitchFamily="66" charset="0"/>
          </a:endParaRPr>
        </a:p>
      </dgm:t>
    </dgm:pt>
    <dgm:pt modelId="{71684C7E-BF9B-4617-BF15-293D1A788A0A}" type="parTrans" cxnId="{731FE87B-D00E-401E-BE8D-C98CB87ADD0A}">
      <dgm:prSet/>
      <dgm:spPr/>
      <dgm:t>
        <a:bodyPr/>
        <a:lstStyle/>
        <a:p>
          <a:endParaRPr lang="es-ES_tradnl"/>
        </a:p>
      </dgm:t>
    </dgm:pt>
    <dgm:pt modelId="{C2BB1449-6073-4CBB-9668-F1FC9CB5D2EE}" type="sibTrans" cxnId="{731FE87B-D00E-401E-BE8D-C98CB87ADD0A}">
      <dgm:prSet/>
      <dgm:spPr/>
      <dgm:t>
        <a:bodyPr/>
        <a:lstStyle/>
        <a:p>
          <a:endParaRPr lang="es-ES_tradnl"/>
        </a:p>
      </dgm:t>
    </dgm:pt>
    <dgm:pt modelId="{41F4993A-0238-46F3-8D3E-992B87BB4751}">
      <dgm:prSet phldrT="[Texto]" custT="1"/>
      <dgm:spPr/>
      <dgm:t>
        <a:bodyPr/>
        <a:lstStyle/>
        <a:p>
          <a:r>
            <a:rPr lang="es-ES_tradnl" sz="2000" dirty="0" smtClean="0">
              <a:latin typeface="Monotype Corsiva" pitchFamily="66" charset="0"/>
            </a:rPr>
            <a:t>Inicio temprano de las relaciones sexuales</a:t>
          </a:r>
          <a:endParaRPr lang="es-ES_tradnl" sz="2000" dirty="0">
            <a:latin typeface="Monotype Corsiva" pitchFamily="66" charset="0"/>
          </a:endParaRPr>
        </a:p>
      </dgm:t>
    </dgm:pt>
    <dgm:pt modelId="{A1C3CAD0-4EF6-4E90-93F0-66BF7A1BA860}" type="parTrans" cxnId="{2A8AC985-C6E1-4911-A5A0-B2FCD78358E3}">
      <dgm:prSet/>
      <dgm:spPr/>
      <dgm:t>
        <a:bodyPr/>
        <a:lstStyle/>
        <a:p>
          <a:endParaRPr lang="es-ES_tradnl"/>
        </a:p>
      </dgm:t>
    </dgm:pt>
    <dgm:pt modelId="{01C117E7-F7B5-424F-901F-A81DBE432705}" type="sibTrans" cxnId="{2A8AC985-C6E1-4911-A5A0-B2FCD78358E3}">
      <dgm:prSet/>
      <dgm:spPr/>
      <dgm:t>
        <a:bodyPr/>
        <a:lstStyle/>
        <a:p>
          <a:endParaRPr lang="es-ES_tradnl"/>
        </a:p>
      </dgm:t>
    </dgm:pt>
    <dgm:pt modelId="{4E64A691-E441-4FAA-B2E9-476BB4D439DE}">
      <dgm:prSet phldrT="[Texto]" custT="1"/>
      <dgm:spPr/>
      <dgm:t>
        <a:bodyPr/>
        <a:lstStyle/>
        <a:p>
          <a:r>
            <a:rPr lang="es-ES_tradnl" sz="2000" dirty="0" smtClean="0">
              <a:latin typeface="Monotype Corsiva" pitchFamily="66" charset="0"/>
            </a:rPr>
            <a:t>Hábito de fumar</a:t>
          </a:r>
        </a:p>
      </dgm:t>
    </dgm:pt>
    <dgm:pt modelId="{D14F56FE-2DCE-4155-9823-37592328D2FE}" type="parTrans" cxnId="{E9A06D77-1DA1-4844-9D86-83EF136CF034}">
      <dgm:prSet/>
      <dgm:spPr/>
      <dgm:t>
        <a:bodyPr/>
        <a:lstStyle/>
        <a:p>
          <a:endParaRPr lang="es-ES_tradnl"/>
        </a:p>
      </dgm:t>
    </dgm:pt>
    <dgm:pt modelId="{37F66871-A2E2-4F5C-9F5D-C8F8A973512E}" type="sibTrans" cxnId="{E9A06D77-1DA1-4844-9D86-83EF136CF034}">
      <dgm:prSet/>
      <dgm:spPr/>
      <dgm:t>
        <a:bodyPr/>
        <a:lstStyle/>
        <a:p>
          <a:endParaRPr lang="es-ES_tradnl"/>
        </a:p>
      </dgm:t>
    </dgm:pt>
    <dgm:pt modelId="{0089FAC4-13A4-48C5-98E3-2734BAF82AE8}" type="pres">
      <dgm:prSet presAssocID="{DE4B24DD-0A3A-4F71-BFED-2CB5601EECAB}" presName="cycle" presStyleCnt="0">
        <dgm:presLayoutVars>
          <dgm:dir/>
          <dgm:resizeHandles val="exact"/>
        </dgm:presLayoutVars>
      </dgm:prSet>
      <dgm:spPr/>
      <dgm:t>
        <a:bodyPr/>
        <a:lstStyle/>
        <a:p>
          <a:endParaRPr lang="es-ES_tradnl"/>
        </a:p>
      </dgm:t>
    </dgm:pt>
    <dgm:pt modelId="{40DF2786-0846-4D8F-BA35-C683EAD9D2FC}" type="pres">
      <dgm:prSet presAssocID="{BB41A495-EFF2-48E1-A517-627F7CEDC90C}" presName="node" presStyleLbl="node1" presStyleIdx="0" presStyleCnt="5" custScaleX="164620" custScaleY="45823">
        <dgm:presLayoutVars>
          <dgm:bulletEnabled val="1"/>
        </dgm:presLayoutVars>
      </dgm:prSet>
      <dgm:spPr/>
      <dgm:t>
        <a:bodyPr/>
        <a:lstStyle/>
        <a:p>
          <a:endParaRPr lang="es-ES_tradnl"/>
        </a:p>
      </dgm:t>
    </dgm:pt>
    <dgm:pt modelId="{AC42D3F6-ED60-48E0-A9FC-920A1E2934B9}" type="pres">
      <dgm:prSet presAssocID="{322C19EE-B5F9-4577-86C0-FC17FA702520}" presName="sibTrans" presStyleLbl="sibTrans2D1" presStyleIdx="0" presStyleCnt="5"/>
      <dgm:spPr/>
      <dgm:t>
        <a:bodyPr/>
        <a:lstStyle/>
        <a:p>
          <a:endParaRPr lang="es-ES_tradnl"/>
        </a:p>
      </dgm:t>
    </dgm:pt>
    <dgm:pt modelId="{542890F4-1DE7-4BFC-B84B-6E6BD99B5289}" type="pres">
      <dgm:prSet presAssocID="{322C19EE-B5F9-4577-86C0-FC17FA702520}" presName="connectorText" presStyleLbl="sibTrans2D1" presStyleIdx="0" presStyleCnt="5"/>
      <dgm:spPr/>
      <dgm:t>
        <a:bodyPr/>
        <a:lstStyle/>
        <a:p>
          <a:endParaRPr lang="es-ES_tradnl"/>
        </a:p>
      </dgm:t>
    </dgm:pt>
    <dgm:pt modelId="{AB6F95CA-A483-4434-A074-B77C5583D83D}" type="pres">
      <dgm:prSet presAssocID="{22C599BD-E97F-475E-AB5F-FA77847B6A85}" presName="node" presStyleLbl="node1" presStyleIdx="1" presStyleCnt="5" custScaleX="163120" custScaleY="42532" custRadScaleRad="152091" custRadScaleInc="14339">
        <dgm:presLayoutVars>
          <dgm:bulletEnabled val="1"/>
        </dgm:presLayoutVars>
      </dgm:prSet>
      <dgm:spPr/>
      <dgm:t>
        <a:bodyPr/>
        <a:lstStyle/>
        <a:p>
          <a:endParaRPr lang="es-ES_tradnl"/>
        </a:p>
      </dgm:t>
    </dgm:pt>
    <dgm:pt modelId="{13D9A873-BA00-4E96-BF45-E0478CD88A78}" type="pres">
      <dgm:prSet presAssocID="{054955BE-02F0-4B10-A868-473E83CFA735}" presName="sibTrans" presStyleLbl="sibTrans2D1" presStyleIdx="1" presStyleCnt="5" custLinFactNeighborX="-16077" custLinFactNeighborY="72594"/>
      <dgm:spPr/>
      <dgm:t>
        <a:bodyPr/>
        <a:lstStyle/>
        <a:p>
          <a:endParaRPr lang="es-ES_tradnl"/>
        </a:p>
      </dgm:t>
    </dgm:pt>
    <dgm:pt modelId="{2B4B27CC-FA5A-4BBA-B1D8-38E8703C60F6}" type="pres">
      <dgm:prSet presAssocID="{054955BE-02F0-4B10-A868-473E83CFA735}" presName="connectorText" presStyleLbl="sibTrans2D1" presStyleIdx="1" presStyleCnt="5"/>
      <dgm:spPr/>
      <dgm:t>
        <a:bodyPr/>
        <a:lstStyle/>
        <a:p>
          <a:endParaRPr lang="es-ES_tradnl"/>
        </a:p>
      </dgm:t>
    </dgm:pt>
    <dgm:pt modelId="{144403D6-6686-4D96-AF44-C2D33F19160C}" type="pres">
      <dgm:prSet presAssocID="{95C6D427-826A-462C-9236-F9B9DEDD045F}" presName="node" presStyleLbl="node1" presStyleIdx="2" presStyleCnt="5" custScaleX="187692" custScaleY="39397" custRadScaleRad="133506" custRadScaleInc="-46212">
        <dgm:presLayoutVars>
          <dgm:bulletEnabled val="1"/>
        </dgm:presLayoutVars>
      </dgm:prSet>
      <dgm:spPr/>
      <dgm:t>
        <a:bodyPr/>
        <a:lstStyle/>
        <a:p>
          <a:endParaRPr lang="es-ES_tradnl"/>
        </a:p>
      </dgm:t>
    </dgm:pt>
    <dgm:pt modelId="{42CA4D3D-6D42-47AC-971A-FF242D71C837}" type="pres">
      <dgm:prSet presAssocID="{C2BB1449-6073-4CBB-9668-F1FC9CB5D2EE}" presName="sibTrans" presStyleLbl="sibTrans2D1" presStyleIdx="2" presStyleCnt="5"/>
      <dgm:spPr/>
      <dgm:t>
        <a:bodyPr/>
        <a:lstStyle/>
        <a:p>
          <a:endParaRPr lang="es-ES_tradnl"/>
        </a:p>
      </dgm:t>
    </dgm:pt>
    <dgm:pt modelId="{71053BC3-9285-42F5-883A-4B21F7FA017E}" type="pres">
      <dgm:prSet presAssocID="{C2BB1449-6073-4CBB-9668-F1FC9CB5D2EE}" presName="connectorText" presStyleLbl="sibTrans2D1" presStyleIdx="2" presStyleCnt="5"/>
      <dgm:spPr/>
      <dgm:t>
        <a:bodyPr/>
        <a:lstStyle/>
        <a:p>
          <a:endParaRPr lang="es-ES_tradnl"/>
        </a:p>
      </dgm:t>
    </dgm:pt>
    <dgm:pt modelId="{EB4B144B-BC00-4394-8ECC-1F1ACC9F64E4}" type="pres">
      <dgm:prSet presAssocID="{41F4993A-0238-46F3-8D3E-992B87BB4751}" presName="node" presStyleLbl="node1" presStyleIdx="3" presStyleCnt="5" custScaleX="168680" custScaleY="73689" custRadScaleRad="153701" custRadScaleInc="67732">
        <dgm:presLayoutVars>
          <dgm:bulletEnabled val="1"/>
        </dgm:presLayoutVars>
      </dgm:prSet>
      <dgm:spPr/>
      <dgm:t>
        <a:bodyPr/>
        <a:lstStyle/>
        <a:p>
          <a:endParaRPr lang="es-ES_tradnl"/>
        </a:p>
      </dgm:t>
    </dgm:pt>
    <dgm:pt modelId="{9D5D6241-6899-4268-A02D-FCCAF1F975DA}" type="pres">
      <dgm:prSet presAssocID="{01C117E7-F7B5-424F-901F-A81DBE432705}" presName="sibTrans" presStyleLbl="sibTrans2D1" presStyleIdx="3" presStyleCnt="5"/>
      <dgm:spPr/>
      <dgm:t>
        <a:bodyPr/>
        <a:lstStyle/>
        <a:p>
          <a:endParaRPr lang="es-ES_tradnl"/>
        </a:p>
      </dgm:t>
    </dgm:pt>
    <dgm:pt modelId="{9823E306-53A0-4CE5-B987-8AD79F1498E2}" type="pres">
      <dgm:prSet presAssocID="{01C117E7-F7B5-424F-901F-A81DBE432705}" presName="connectorText" presStyleLbl="sibTrans2D1" presStyleIdx="3" presStyleCnt="5"/>
      <dgm:spPr/>
      <dgm:t>
        <a:bodyPr/>
        <a:lstStyle/>
        <a:p>
          <a:endParaRPr lang="es-ES_tradnl"/>
        </a:p>
      </dgm:t>
    </dgm:pt>
    <dgm:pt modelId="{7B738A09-B95D-4E1E-BE99-47346A4CCF1E}" type="pres">
      <dgm:prSet presAssocID="{4E64A691-E441-4FAA-B2E9-476BB4D439DE}" presName="node" presStyleLbl="node1" presStyleIdx="4" presStyleCnt="5" custScaleX="195962" custScaleY="46259" custRadScaleRad="165852" custRadScaleInc="-22721">
        <dgm:presLayoutVars>
          <dgm:bulletEnabled val="1"/>
        </dgm:presLayoutVars>
      </dgm:prSet>
      <dgm:spPr/>
      <dgm:t>
        <a:bodyPr/>
        <a:lstStyle/>
        <a:p>
          <a:endParaRPr lang="es-ES_tradnl"/>
        </a:p>
      </dgm:t>
    </dgm:pt>
    <dgm:pt modelId="{6F50628D-2309-4435-B85A-EEE9DDC4603A}" type="pres">
      <dgm:prSet presAssocID="{37F66871-A2E2-4F5C-9F5D-C8F8A973512E}" presName="sibTrans" presStyleLbl="sibTrans2D1" presStyleIdx="4" presStyleCnt="5"/>
      <dgm:spPr/>
      <dgm:t>
        <a:bodyPr/>
        <a:lstStyle/>
        <a:p>
          <a:endParaRPr lang="es-ES_tradnl"/>
        </a:p>
      </dgm:t>
    </dgm:pt>
    <dgm:pt modelId="{C4B78CC4-FC93-4213-B8EC-6675291EC75A}" type="pres">
      <dgm:prSet presAssocID="{37F66871-A2E2-4F5C-9F5D-C8F8A973512E}" presName="connectorText" presStyleLbl="sibTrans2D1" presStyleIdx="4" presStyleCnt="5"/>
      <dgm:spPr/>
      <dgm:t>
        <a:bodyPr/>
        <a:lstStyle/>
        <a:p>
          <a:endParaRPr lang="es-ES_tradnl"/>
        </a:p>
      </dgm:t>
    </dgm:pt>
  </dgm:ptLst>
  <dgm:cxnLst>
    <dgm:cxn modelId="{77674017-2BAF-4895-AC43-517C0D5494DC}" type="presOf" srcId="{37F66871-A2E2-4F5C-9F5D-C8F8A973512E}" destId="{C4B78CC4-FC93-4213-B8EC-6675291EC75A}" srcOrd="1" destOrd="0" presId="urn:microsoft.com/office/officeart/2005/8/layout/cycle2"/>
    <dgm:cxn modelId="{64C1EF4C-4BEA-4999-AC65-F8C168C8506C}" srcId="{DE4B24DD-0A3A-4F71-BFED-2CB5601EECAB}" destId="{BB41A495-EFF2-48E1-A517-627F7CEDC90C}" srcOrd="0" destOrd="0" parTransId="{07017EF5-564B-4DB9-9BDD-33152B5B1989}" sibTransId="{322C19EE-B5F9-4577-86C0-FC17FA702520}"/>
    <dgm:cxn modelId="{C2647307-FF45-47C1-B7A7-D76EAC3482E7}" type="presOf" srcId="{01C117E7-F7B5-424F-901F-A81DBE432705}" destId="{9D5D6241-6899-4268-A02D-FCCAF1F975DA}" srcOrd="0" destOrd="0" presId="urn:microsoft.com/office/officeart/2005/8/layout/cycle2"/>
    <dgm:cxn modelId="{CD853130-9065-418C-AF8A-206E769B0D9A}" type="presOf" srcId="{C2BB1449-6073-4CBB-9668-F1FC9CB5D2EE}" destId="{42CA4D3D-6D42-47AC-971A-FF242D71C837}" srcOrd="0" destOrd="0" presId="urn:microsoft.com/office/officeart/2005/8/layout/cycle2"/>
    <dgm:cxn modelId="{7AE30176-FCC1-4B6E-AAC7-BBDC896B390E}" type="presOf" srcId="{BB41A495-EFF2-48E1-A517-627F7CEDC90C}" destId="{40DF2786-0846-4D8F-BA35-C683EAD9D2FC}" srcOrd="0" destOrd="0" presId="urn:microsoft.com/office/officeart/2005/8/layout/cycle2"/>
    <dgm:cxn modelId="{C6C18A3F-585C-4441-A0F1-D2883ED9CC7E}" type="presOf" srcId="{37F66871-A2E2-4F5C-9F5D-C8F8A973512E}" destId="{6F50628D-2309-4435-B85A-EEE9DDC4603A}" srcOrd="0" destOrd="0" presId="urn:microsoft.com/office/officeart/2005/8/layout/cycle2"/>
    <dgm:cxn modelId="{7ED9CB52-9DB2-43AE-ABC2-F60AEEA779A1}" type="presOf" srcId="{322C19EE-B5F9-4577-86C0-FC17FA702520}" destId="{542890F4-1DE7-4BFC-B84B-6E6BD99B5289}" srcOrd="1" destOrd="0" presId="urn:microsoft.com/office/officeart/2005/8/layout/cycle2"/>
    <dgm:cxn modelId="{E9A06D77-1DA1-4844-9D86-83EF136CF034}" srcId="{DE4B24DD-0A3A-4F71-BFED-2CB5601EECAB}" destId="{4E64A691-E441-4FAA-B2E9-476BB4D439DE}" srcOrd="4" destOrd="0" parTransId="{D14F56FE-2DCE-4155-9823-37592328D2FE}" sibTransId="{37F66871-A2E2-4F5C-9F5D-C8F8A973512E}"/>
    <dgm:cxn modelId="{EE418620-A8B7-41E8-B26C-639049A16334}" type="presOf" srcId="{054955BE-02F0-4B10-A868-473E83CFA735}" destId="{2B4B27CC-FA5A-4BBA-B1D8-38E8703C60F6}" srcOrd="1" destOrd="0" presId="urn:microsoft.com/office/officeart/2005/8/layout/cycle2"/>
    <dgm:cxn modelId="{B7D7B2D1-E203-41CB-B2C9-FCCECA12C40C}" type="presOf" srcId="{95C6D427-826A-462C-9236-F9B9DEDD045F}" destId="{144403D6-6686-4D96-AF44-C2D33F19160C}" srcOrd="0" destOrd="0" presId="urn:microsoft.com/office/officeart/2005/8/layout/cycle2"/>
    <dgm:cxn modelId="{731FE87B-D00E-401E-BE8D-C98CB87ADD0A}" srcId="{DE4B24DD-0A3A-4F71-BFED-2CB5601EECAB}" destId="{95C6D427-826A-462C-9236-F9B9DEDD045F}" srcOrd="2" destOrd="0" parTransId="{71684C7E-BF9B-4617-BF15-293D1A788A0A}" sibTransId="{C2BB1449-6073-4CBB-9668-F1FC9CB5D2EE}"/>
    <dgm:cxn modelId="{6354AD35-9A44-43A1-B401-1E432A751009}" srcId="{DE4B24DD-0A3A-4F71-BFED-2CB5601EECAB}" destId="{22C599BD-E97F-475E-AB5F-FA77847B6A85}" srcOrd="1" destOrd="0" parTransId="{92BB262B-1763-4629-8710-C9AB531E176D}" sibTransId="{054955BE-02F0-4B10-A868-473E83CFA735}"/>
    <dgm:cxn modelId="{774684BE-D56B-4DE0-8C33-F0B61CB5F6BF}" type="presOf" srcId="{054955BE-02F0-4B10-A868-473E83CFA735}" destId="{13D9A873-BA00-4E96-BF45-E0478CD88A78}" srcOrd="0" destOrd="0" presId="urn:microsoft.com/office/officeart/2005/8/layout/cycle2"/>
    <dgm:cxn modelId="{6E8DE51D-4391-4D6B-BE53-49E874C28914}" type="presOf" srcId="{22C599BD-E97F-475E-AB5F-FA77847B6A85}" destId="{AB6F95CA-A483-4434-A074-B77C5583D83D}" srcOrd="0" destOrd="0" presId="urn:microsoft.com/office/officeart/2005/8/layout/cycle2"/>
    <dgm:cxn modelId="{BD34CD6E-1AD1-4155-B63A-637C41A0C7D0}" type="presOf" srcId="{C2BB1449-6073-4CBB-9668-F1FC9CB5D2EE}" destId="{71053BC3-9285-42F5-883A-4B21F7FA017E}" srcOrd="1" destOrd="0" presId="urn:microsoft.com/office/officeart/2005/8/layout/cycle2"/>
    <dgm:cxn modelId="{7A56BC5D-E7C7-4CA3-91ED-9327CBBB8BBB}" type="presOf" srcId="{41F4993A-0238-46F3-8D3E-992B87BB4751}" destId="{EB4B144B-BC00-4394-8ECC-1F1ACC9F64E4}" srcOrd="0" destOrd="0" presId="urn:microsoft.com/office/officeart/2005/8/layout/cycle2"/>
    <dgm:cxn modelId="{3F5A80D9-98C2-42DC-8D20-8025672BFE7E}" type="presOf" srcId="{01C117E7-F7B5-424F-901F-A81DBE432705}" destId="{9823E306-53A0-4CE5-B987-8AD79F1498E2}" srcOrd="1" destOrd="0" presId="urn:microsoft.com/office/officeart/2005/8/layout/cycle2"/>
    <dgm:cxn modelId="{2A8AC985-C6E1-4911-A5A0-B2FCD78358E3}" srcId="{DE4B24DD-0A3A-4F71-BFED-2CB5601EECAB}" destId="{41F4993A-0238-46F3-8D3E-992B87BB4751}" srcOrd="3" destOrd="0" parTransId="{A1C3CAD0-4EF6-4E90-93F0-66BF7A1BA860}" sibTransId="{01C117E7-F7B5-424F-901F-A81DBE432705}"/>
    <dgm:cxn modelId="{9D193C3E-5710-4097-8F14-D89B894852F7}" type="presOf" srcId="{4E64A691-E441-4FAA-B2E9-476BB4D439DE}" destId="{7B738A09-B95D-4E1E-BE99-47346A4CCF1E}" srcOrd="0" destOrd="0" presId="urn:microsoft.com/office/officeart/2005/8/layout/cycle2"/>
    <dgm:cxn modelId="{5235A87F-B759-4E58-AC22-BEFA1D2EBB78}" type="presOf" srcId="{322C19EE-B5F9-4577-86C0-FC17FA702520}" destId="{AC42D3F6-ED60-48E0-A9FC-920A1E2934B9}" srcOrd="0" destOrd="0" presId="urn:microsoft.com/office/officeart/2005/8/layout/cycle2"/>
    <dgm:cxn modelId="{46F0A96A-B97F-4DF4-BF4B-2E0DBF3BB0D6}" type="presOf" srcId="{DE4B24DD-0A3A-4F71-BFED-2CB5601EECAB}" destId="{0089FAC4-13A4-48C5-98E3-2734BAF82AE8}" srcOrd="0" destOrd="0" presId="urn:microsoft.com/office/officeart/2005/8/layout/cycle2"/>
    <dgm:cxn modelId="{1147E96A-E628-4688-B645-BB06546C1573}" type="presParOf" srcId="{0089FAC4-13A4-48C5-98E3-2734BAF82AE8}" destId="{40DF2786-0846-4D8F-BA35-C683EAD9D2FC}" srcOrd="0" destOrd="0" presId="urn:microsoft.com/office/officeart/2005/8/layout/cycle2"/>
    <dgm:cxn modelId="{268CEFF8-0572-400E-8778-8B91DF1389D7}" type="presParOf" srcId="{0089FAC4-13A4-48C5-98E3-2734BAF82AE8}" destId="{AC42D3F6-ED60-48E0-A9FC-920A1E2934B9}" srcOrd="1" destOrd="0" presId="urn:microsoft.com/office/officeart/2005/8/layout/cycle2"/>
    <dgm:cxn modelId="{0393A6C6-9100-4CA7-8669-05B236BDB2D3}" type="presParOf" srcId="{AC42D3F6-ED60-48E0-A9FC-920A1E2934B9}" destId="{542890F4-1DE7-4BFC-B84B-6E6BD99B5289}" srcOrd="0" destOrd="0" presId="urn:microsoft.com/office/officeart/2005/8/layout/cycle2"/>
    <dgm:cxn modelId="{EFADA107-EB06-440E-B83F-C48FF80A745E}" type="presParOf" srcId="{0089FAC4-13A4-48C5-98E3-2734BAF82AE8}" destId="{AB6F95CA-A483-4434-A074-B77C5583D83D}" srcOrd="2" destOrd="0" presId="urn:microsoft.com/office/officeart/2005/8/layout/cycle2"/>
    <dgm:cxn modelId="{B4B70F6B-C681-4FDA-898A-93AC84022884}" type="presParOf" srcId="{0089FAC4-13A4-48C5-98E3-2734BAF82AE8}" destId="{13D9A873-BA00-4E96-BF45-E0478CD88A78}" srcOrd="3" destOrd="0" presId="urn:microsoft.com/office/officeart/2005/8/layout/cycle2"/>
    <dgm:cxn modelId="{0333C7C7-5B6A-4AEC-8FBE-E70767B929F1}" type="presParOf" srcId="{13D9A873-BA00-4E96-BF45-E0478CD88A78}" destId="{2B4B27CC-FA5A-4BBA-B1D8-38E8703C60F6}" srcOrd="0" destOrd="0" presId="urn:microsoft.com/office/officeart/2005/8/layout/cycle2"/>
    <dgm:cxn modelId="{74DE55D5-792F-4677-B0E4-6292818EC2E9}" type="presParOf" srcId="{0089FAC4-13A4-48C5-98E3-2734BAF82AE8}" destId="{144403D6-6686-4D96-AF44-C2D33F19160C}" srcOrd="4" destOrd="0" presId="urn:microsoft.com/office/officeart/2005/8/layout/cycle2"/>
    <dgm:cxn modelId="{8C0DDE9E-E142-484B-9892-28FAD41D69BB}" type="presParOf" srcId="{0089FAC4-13A4-48C5-98E3-2734BAF82AE8}" destId="{42CA4D3D-6D42-47AC-971A-FF242D71C837}" srcOrd="5" destOrd="0" presId="urn:microsoft.com/office/officeart/2005/8/layout/cycle2"/>
    <dgm:cxn modelId="{008D2048-2B3A-48E3-9F23-E634244336D1}" type="presParOf" srcId="{42CA4D3D-6D42-47AC-971A-FF242D71C837}" destId="{71053BC3-9285-42F5-883A-4B21F7FA017E}" srcOrd="0" destOrd="0" presId="urn:microsoft.com/office/officeart/2005/8/layout/cycle2"/>
    <dgm:cxn modelId="{3A08F9D7-2CA1-43B7-BDFC-4B037FBCFAB7}" type="presParOf" srcId="{0089FAC4-13A4-48C5-98E3-2734BAF82AE8}" destId="{EB4B144B-BC00-4394-8ECC-1F1ACC9F64E4}" srcOrd="6" destOrd="0" presId="urn:microsoft.com/office/officeart/2005/8/layout/cycle2"/>
    <dgm:cxn modelId="{A6ED97B9-C53A-42BA-99F5-31BB40653C88}" type="presParOf" srcId="{0089FAC4-13A4-48C5-98E3-2734BAF82AE8}" destId="{9D5D6241-6899-4268-A02D-FCCAF1F975DA}" srcOrd="7" destOrd="0" presId="urn:microsoft.com/office/officeart/2005/8/layout/cycle2"/>
    <dgm:cxn modelId="{7CD1EAF1-BF2F-4DE1-8E72-C6B2223683B2}" type="presParOf" srcId="{9D5D6241-6899-4268-A02D-FCCAF1F975DA}" destId="{9823E306-53A0-4CE5-B987-8AD79F1498E2}" srcOrd="0" destOrd="0" presId="urn:microsoft.com/office/officeart/2005/8/layout/cycle2"/>
    <dgm:cxn modelId="{92935DDD-84C0-4054-B5AF-16A7E654A682}" type="presParOf" srcId="{0089FAC4-13A4-48C5-98E3-2734BAF82AE8}" destId="{7B738A09-B95D-4E1E-BE99-47346A4CCF1E}" srcOrd="8" destOrd="0" presId="urn:microsoft.com/office/officeart/2005/8/layout/cycle2"/>
    <dgm:cxn modelId="{88B37257-211A-425A-A8AE-153C07469698}" type="presParOf" srcId="{0089FAC4-13A4-48C5-98E3-2734BAF82AE8}" destId="{6F50628D-2309-4435-B85A-EEE9DDC4603A}" srcOrd="9" destOrd="0" presId="urn:microsoft.com/office/officeart/2005/8/layout/cycle2"/>
    <dgm:cxn modelId="{7ED5BB12-26B0-4DDB-938D-0EEFA47AC2DB}" type="presParOf" srcId="{6F50628D-2309-4435-B85A-EEE9DDC4603A}" destId="{C4B78CC4-FC93-4213-B8EC-6675291EC75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F2786-0846-4D8F-BA35-C683EAD9D2FC}">
      <dsp:nvSpPr>
        <dsp:cNvPr id="0" name=""/>
        <dsp:cNvSpPr/>
      </dsp:nvSpPr>
      <dsp:spPr>
        <a:xfrm>
          <a:off x="3428595" y="514450"/>
          <a:ext cx="2509867" cy="698637"/>
        </a:xfrm>
        <a:prstGeom prst="ellips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_tradnl" sz="2800" kern="1200" smtClean="0">
              <a:latin typeface="Monotype Corsiva" pitchFamily="66" charset="0"/>
            </a:rPr>
            <a:t>Multiparidd</a:t>
          </a:r>
          <a:endParaRPr lang="es-ES_tradnl" sz="2800" kern="1200" dirty="0" smtClean="0">
            <a:latin typeface="Monotype Corsiva" pitchFamily="66" charset="0"/>
          </a:endParaRPr>
        </a:p>
      </dsp:txBody>
      <dsp:txXfrm>
        <a:off x="3796157" y="616763"/>
        <a:ext cx="1774743" cy="494011"/>
      </dsp:txXfrm>
    </dsp:sp>
    <dsp:sp modelId="{AC42D3F6-ED60-48E0-A9FC-920A1E2934B9}">
      <dsp:nvSpPr>
        <dsp:cNvPr id="0" name=""/>
        <dsp:cNvSpPr/>
      </dsp:nvSpPr>
      <dsp:spPr>
        <a:xfrm rot="1443552">
          <a:off x="5658614" y="1248801"/>
          <a:ext cx="927154" cy="514566"/>
        </a:xfrm>
        <a:prstGeom prst="rightArrow">
          <a:avLst>
            <a:gd name="adj1" fmla="val 60000"/>
            <a:gd name="adj2" fmla="val 50000"/>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_tradnl" sz="1700" kern="1200"/>
        </a:p>
      </dsp:txBody>
      <dsp:txXfrm>
        <a:off x="5665319" y="1320247"/>
        <a:ext cx="772784" cy="308740"/>
      </dsp:txXfrm>
    </dsp:sp>
    <dsp:sp modelId="{AB6F95CA-A483-4434-A074-B77C5583D83D}">
      <dsp:nvSpPr>
        <dsp:cNvPr id="0" name=""/>
        <dsp:cNvSpPr/>
      </dsp:nvSpPr>
      <dsp:spPr>
        <a:xfrm>
          <a:off x="6328443" y="1829120"/>
          <a:ext cx="2486997" cy="648461"/>
        </a:xfrm>
        <a:prstGeom prst="ellips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smtClean="0">
              <a:latin typeface="Monotype Corsiva" pitchFamily="66" charset="0"/>
            </a:rPr>
            <a:t>Virus</a:t>
          </a:r>
          <a:r>
            <a:rPr lang="es-ES_tradnl" sz="1800" kern="1200" baseline="0" smtClean="0">
              <a:latin typeface="Monotype Corsiva" pitchFamily="66" charset="0"/>
            </a:rPr>
            <a:t> del VPH</a:t>
          </a:r>
          <a:endParaRPr lang="es-ES_tradnl" sz="1800" kern="1200" dirty="0">
            <a:latin typeface="Monotype Corsiva" pitchFamily="66" charset="0"/>
          </a:endParaRPr>
        </a:p>
      </dsp:txBody>
      <dsp:txXfrm>
        <a:off x="6692655" y="1924085"/>
        <a:ext cx="1758573" cy="458531"/>
      </dsp:txXfrm>
    </dsp:sp>
    <dsp:sp modelId="{13D9A873-BA00-4E96-BF45-E0478CD88A78}">
      <dsp:nvSpPr>
        <dsp:cNvPr id="0" name=""/>
        <dsp:cNvSpPr/>
      </dsp:nvSpPr>
      <dsp:spPr>
        <a:xfrm rot="6610284">
          <a:off x="6563529" y="3375251"/>
          <a:ext cx="911426" cy="514566"/>
        </a:xfrm>
        <a:prstGeom prst="rightArrow">
          <a:avLst>
            <a:gd name="adj1" fmla="val 60000"/>
            <a:gd name="adj2" fmla="val 50000"/>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_tradnl" sz="1700" kern="1200"/>
        </a:p>
      </dsp:txBody>
      <dsp:txXfrm rot="10800000">
        <a:off x="6667330" y="3405713"/>
        <a:ext cx="757056" cy="308740"/>
      </dsp:txXfrm>
    </dsp:sp>
    <dsp:sp modelId="{144403D6-6686-4D96-AF44-C2D33F19160C}">
      <dsp:nvSpPr>
        <dsp:cNvPr id="0" name=""/>
        <dsp:cNvSpPr/>
      </dsp:nvSpPr>
      <dsp:spPr>
        <a:xfrm>
          <a:off x="5319560" y="4089412"/>
          <a:ext cx="2861632" cy="600663"/>
        </a:xfrm>
        <a:prstGeom prst="ellips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S_tradnl" sz="3200" kern="1200" dirty="0" smtClean="0">
              <a:latin typeface="Monotype Corsiva" pitchFamily="66" charset="0"/>
            </a:rPr>
            <a:t>Promiscuidad</a:t>
          </a:r>
          <a:endParaRPr lang="es-ES_tradnl" sz="3200" kern="1200" dirty="0">
            <a:latin typeface="Monotype Corsiva" pitchFamily="66" charset="0"/>
          </a:endParaRPr>
        </a:p>
      </dsp:txBody>
      <dsp:txXfrm>
        <a:off x="5738636" y="4177377"/>
        <a:ext cx="2023480" cy="424733"/>
      </dsp:txXfrm>
    </dsp:sp>
    <dsp:sp modelId="{42CA4D3D-6D42-47AC-971A-FF242D71C837}">
      <dsp:nvSpPr>
        <dsp:cNvPr id="0" name=""/>
        <dsp:cNvSpPr/>
      </dsp:nvSpPr>
      <dsp:spPr>
        <a:xfrm rot="10872597">
          <a:off x="3855486" y="4082300"/>
          <a:ext cx="1039842" cy="514566"/>
        </a:xfrm>
        <a:prstGeom prst="rightArrow">
          <a:avLst>
            <a:gd name="adj1" fmla="val 60000"/>
            <a:gd name="adj2" fmla="val 50000"/>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_tradnl" sz="1700" kern="1200"/>
        </a:p>
      </dsp:txBody>
      <dsp:txXfrm rot="10800000">
        <a:off x="4009839" y="4186843"/>
        <a:ext cx="885472" cy="308740"/>
      </dsp:txXfrm>
    </dsp:sp>
    <dsp:sp modelId="{EB4B144B-BC00-4394-8ECC-1F1ACC9F64E4}">
      <dsp:nvSpPr>
        <dsp:cNvPr id="0" name=""/>
        <dsp:cNvSpPr/>
      </dsp:nvSpPr>
      <dsp:spPr>
        <a:xfrm>
          <a:off x="794952" y="3729373"/>
          <a:ext cx="2571767" cy="1123494"/>
        </a:xfrm>
        <a:prstGeom prst="ellips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kern="1200" dirty="0" smtClean="0">
              <a:latin typeface="Monotype Corsiva" pitchFamily="66" charset="0"/>
            </a:rPr>
            <a:t>Inicio temprano de las relaciones sexuales</a:t>
          </a:r>
          <a:endParaRPr lang="es-ES_tradnl" sz="2000" kern="1200" dirty="0">
            <a:latin typeface="Monotype Corsiva" pitchFamily="66" charset="0"/>
          </a:endParaRPr>
        </a:p>
      </dsp:txBody>
      <dsp:txXfrm>
        <a:off x="1171579" y="3893905"/>
        <a:ext cx="1818513" cy="794430"/>
      </dsp:txXfrm>
    </dsp:sp>
    <dsp:sp modelId="{9D5D6241-6899-4268-A02D-FCCAF1F975DA}">
      <dsp:nvSpPr>
        <dsp:cNvPr id="0" name=""/>
        <dsp:cNvSpPr/>
      </dsp:nvSpPr>
      <dsp:spPr>
        <a:xfrm rot="15242761">
          <a:off x="1456981" y="2932606"/>
          <a:ext cx="618077" cy="514566"/>
        </a:xfrm>
        <a:prstGeom prst="rightArrow">
          <a:avLst>
            <a:gd name="adj1" fmla="val 60000"/>
            <a:gd name="adj2" fmla="val 50000"/>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_tradnl" sz="1700" kern="1200"/>
        </a:p>
      </dsp:txBody>
      <dsp:txXfrm rot="10800000">
        <a:off x="1555381" y="3109731"/>
        <a:ext cx="463707" cy="308740"/>
      </dsp:txXfrm>
    </dsp:sp>
    <dsp:sp modelId="{7B738A09-B95D-4E1E-BE99-47346A4CCF1E}">
      <dsp:nvSpPr>
        <dsp:cNvPr id="0" name=""/>
        <dsp:cNvSpPr/>
      </dsp:nvSpPr>
      <dsp:spPr>
        <a:xfrm>
          <a:off x="6496" y="1907953"/>
          <a:ext cx="2987720" cy="705284"/>
        </a:xfrm>
        <a:prstGeom prst="ellips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kern="1200" dirty="0" smtClean="0">
              <a:latin typeface="Monotype Corsiva" pitchFamily="66" charset="0"/>
            </a:rPr>
            <a:t>Hábito de fumar</a:t>
          </a:r>
        </a:p>
      </dsp:txBody>
      <dsp:txXfrm>
        <a:off x="444037" y="2011239"/>
        <a:ext cx="2112638" cy="498712"/>
      </dsp:txXfrm>
    </dsp:sp>
    <dsp:sp modelId="{6F50628D-2309-4435-B85A-EEE9DDC4603A}">
      <dsp:nvSpPr>
        <dsp:cNvPr id="0" name=""/>
        <dsp:cNvSpPr/>
      </dsp:nvSpPr>
      <dsp:spPr>
        <a:xfrm rot="20178442">
          <a:off x="2560803" y="1308978"/>
          <a:ext cx="1043686" cy="514566"/>
        </a:xfrm>
        <a:prstGeom prst="rightArrow">
          <a:avLst>
            <a:gd name="adj1" fmla="val 60000"/>
            <a:gd name="adj2" fmla="val 50000"/>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_tradnl" sz="1700" kern="1200"/>
        </a:p>
      </dsp:txBody>
      <dsp:txXfrm>
        <a:off x="2567309" y="1442906"/>
        <a:ext cx="889316" cy="30874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s-ES"/>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s-ES"/>
          </a:p>
        </p:txBody>
      </p:sp>
      <p:sp>
        <p:nvSpPr>
          <p:cNvPr id="21508"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s-ES"/>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4B89829-E9E1-4496-A970-24BD6FFDF8FD}" type="slidenum">
              <a:rPr lang="es-ES" altLang="en-US"/>
              <a:pPr/>
              <a:t>‹Nº›</a:t>
            </a:fld>
            <a:endParaRPr lang="es-E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0 Triángulo rectángulo"/>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grpSp>
        <p:nvGrpSpPr>
          <p:cNvPr id="5" name="15 Grupo"/>
          <p:cNvGrpSpPr>
            <a:grpSpLocks/>
          </p:cNvGrpSpPr>
          <p:nvPr/>
        </p:nvGrpSpPr>
        <p:grpSpPr bwMode="auto">
          <a:xfrm>
            <a:off x="-4233" y="4953000"/>
            <a:ext cx="12196233" cy="1911350"/>
            <a:chOff x="-3765" y="4832896"/>
            <a:chExt cx="9147765" cy="2032192"/>
          </a:xfrm>
        </p:grpSpPr>
        <p:sp>
          <p:nvSpPr>
            <p:cNvPr id="6" name="1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p>
          </p:txBody>
        </p:sp>
        <p:sp>
          <p:nvSpPr>
            <p:cNvPr id="7" name="18 Forma libre"/>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2400"/>
            </a:p>
          </p:txBody>
        </p:sp>
        <p:sp>
          <p:nvSpPr>
            <p:cNvPr id="8" name="18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cxnSp>
          <p:nvCxnSpPr>
            <p:cNvPr id="10" name="1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endParaRPr lang="es-ES"/>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13" name="26 Marcador de número de diapositiva"/>
          <p:cNvSpPr>
            <a:spLocks noGrp="1"/>
          </p:cNvSpPr>
          <p:nvPr>
            <p:ph type="sldNum" sz="quarter" idx="12"/>
          </p:nvPr>
        </p:nvSpPr>
        <p:spPr/>
        <p:txBody>
          <a:bodyPr/>
          <a:lstStyle>
            <a:lvl1pPr>
              <a:defRPr>
                <a:solidFill>
                  <a:srgbClr val="FFFFFF"/>
                </a:solidFill>
              </a:defRPr>
            </a:lvl1pPr>
          </a:lstStyle>
          <a:p>
            <a:fld id="{6B561B57-2D78-4090-8DF6-658400F1AFE2}" type="slidenum">
              <a:rPr lang="es-ES" altLang="en-US"/>
              <a:pPr/>
              <a:t>‹Nº›</a:t>
            </a:fld>
            <a:endParaRPr lang="es-ES" altLang="en-US"/>
          </a:p>
        </p:txBody>
      </p:sp>
    </p:spTree>
    <p:extLst>
      <p:ext uri="{BB962C8B-B14F-4D97-AF65-F5344CB8AC3E}">
        <p14:creationId xmlns:p14="http://schemas.microsoft.com/office/powerpoint/2010/main" val="357493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1481330"/>
            <a:ext cx="10972800" cy="438607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fld id="{5A126C5B-608A-4295-B385-BA7E93C67B4C}" type="slidenum">
              <a:rPr lang="es-ES" altLang="en-US"/>
              <a:pPr/>
              <a:t>‹Nº›</a:t>
            </a:fld>
            <a:endParaRPr lang="es-ES" altLang="en-US"/>
          </a:p>
        </p:txBody>
      </p:sp>
    </p:spTree>
    <p:extLst>
      <p:ext uri="{BB962C8B-B14F-4D97-AF65-F5344CB8AC3E}">
        <p14:creationId xmlns:p14="http://schemas.microsoft.com/office/powerpoint/2010/main" val="152772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25351" y="274641"/>
            <a:ext cx="2369960" cy="5592761"/>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274641"/>
            <a:ext cx="8432800" cy="559276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fld id="{4E06E0CA-AAA1-4A6B-825A-BB5450BFCD17}" type="slidenum">
              <a:rPr lang="es-ES" altLang="en-US"/>
              <a:pPr/>
              <a:t>‹Nº›</a:t>
            </a:fld>
            <a:endParaRPr lang="es-ES" altLang="en-US"/>
          </a:p>
        </p:txBody>
      </p:sp>
    </p:spTree>
    <p:extLst>
      <p:ext uri="{BB962C8B-B14F-4D97-AF65-F5344CB8AC3E}">
        <p14:creationId xmlns:p14="http://schemas.microsoft.com/office/powerpoint/2010/main" val="357670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0972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935164"/>
            <a:ext cx="5384800" cy="43894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197600" y="1935164"/>
            <a:ext cx="5384800" cy="2117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6197600" y="4205288"/>
            <a:ext cx="5384800" cy="21193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9 Marcador de fecha"/>
          <p:cNvSpPr>
            <a:spLocks noGrp="1"/>
          </p:cNvSpPr>
          <p:nvPr>
            <p:ph type="dt" sz="half" idx="10"/>
          </p:nvPr>
        </p:nvSpPr>
        <p:spPr/>
        <p:txBody>
          <a:bodyPr/>
          <a:lstStyle>
            <a:lvl1pPr>
              <a:defRPr/>
            </a:lvl1pPr>
          </a:lstStyle>
          <a:p>
            <a:pPr>
              <a:defRPr/>
            </a:pPr>
            <a:fld id="{97616808-4675-4DD5-BD9F-78ABDC58ADAE}" type="datetimeFigureOut">
              <a:rPr lang="es-ES_tradnl"/>
              <a:pPr>
                <a:defRPr/>
              </a:pPr>
              <a:t>06/03/2023</a:t>
            </a:fld>
            <a:endParaRPr lang="es-ES_tradnl"/>
          </a:p>
        </p:txBody>
      </p:sp>
      <p:sp>
        <p:nvSpPr>
          <p:cNvPr id="7" name="21 Marcador de pie de página"/>
          <p:cNvSpPr>
            <a:spLocks noGrp="1"/>
          </p:cNvSpPr>
          <p:nvPr>
            <p:ph type="ftr" sz="quarter" idx="11"/>
          </p:nvPr>
        </p:nvSpPr>
        <p:spPr/>
        <p:txBody>
          <a:bodyPr/>
          <a:lstStyle>
            <a:lvl1pPr>
              <a:defRPr/>
            </a:lvl1pPr>
          </a:lstStyle>
          <a:p>
            <a:pPr>
              <a:defRPr/>
            </a:pPr>
            <a:endParaRPr lang="es-ES_tradnl"/>
          </a:p>
        </p:txBody>
      </p:sp>
      <p:sp>
        <p:nvSpPr>
          <p:cNvPr id="8" name="17 Marcador de número de diapositiva"/>
          <p:cNvSpPr>
            <a:spLocks noGrp="1"/>
          </p:cNvSpPr>
          <p:nvPr>
            <p:ph type="sldNum" sz="quarter" idx="12"/>
          </p:nvPr>
        </p:nvSpPr>
        <p:spPr/>
        <p:txBody>
          <a:bodyPr/>
          <a:lstStyle>
            <a:lvl1pPr>
              <a:defRPr/>
            </a:lvl1pPr>
          </a:lstStyle>
          <a:p>
            <a:fld id="{27A07A84-80F0-43D8-8E5E-790B8834A61C}" type="slidenum">
              <a:rPr lang="es-ES_tradnl" altLang="en-US"/>
              <a:pPr/>
              <a:t>‹Nº›</a:t>
            </a:fld>
            <a:endParaRPr lang="es-ES_tradnl" altLang="en-US"/>
          </a:p>
        </p:txBody>
      </p:sp>
    </p:spTree>
    <p:extLst>
      <p:ext uri="{BB962C8B-B14F-4D97-AF65-F5344CB8AC3E}">
        <p14:creationId xmlns:p14="http://schemas.microsoft.com/office/powerpoint/2010/main" val="1567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09728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609600" y="1935164"/>
            <a:ext cx="10972800" cy="4389437"/>
          </a:xfrm>
        </p:spPr>
        <p:txBody>
          <a:bodyPr>
            <a:normAutofit/>
          </a:bodyPr>
          <a:lstStyle/>
          <a:p>
            <a:pPr lvl="0"/>
            <a:endParaRPr lang="es-ES" noProof="0"/>
          </a:p>
        </p:txBody>
      </p:sp>
      <p:sp>
        <p:nvSpPr>
          <p:cNvPr id="4" name="9 Marcador de fecha"/>
          <p:cNvSpPr>
            <a:spLocks noGrp="1"/>
          </p:cNvSpPr>
          <p:nvPr>
            <p:ph type="dt" sz="half" idx="10"/>
          </p:nvPr>
        </p:nvSpPr>
        <p:spPr/>
        <p:txBody>
          <a:bodyPr/>
          <a:lstStyle>
            <a:lvl1pPr>
              <a:defRPr/>
            </a:lvl1pPr>
          </a:lstStyle>
          <a:p>
            <a:pPr>
              <a:defRPr/>
            </a:pPr>
            <a:fld id="{FF855CA2-C7A4-4DB2-A0BB-B8FB8269F1F3}" type="datetimeFigureOut">
              <a:rPr lang="es-ES_tradnl"/>
              <a:pPr>
                <a:defRPr/>
              </a:pPr>
              <a:t>06/03/2023</a:t>
            </a:fld>
            <a:endParaRPr lang="es-ES_tradnl"/>
          </a:p>
        </p:txBody>
      </p:sp>
      <p:sp>
        <p:nvSpPr>
          <p:cNvPr id="5" name="21 Marcador de pie de página"/>
          <p:cNvSpPr>
            <a:spLocks noGrp="1"/>
          </p:cNvSpPr>
          <p:nvPr>
            <p:ph type="ftr" sz="quarter" idx="11"/>
          </p:nvPr>
        </p:nvSpPr>
        <p:spPr/>
        <p:txBody>
          <a:bodyPr/>
          <a:lstStyle>
            <a:lvl1pPr>
              <a:defRPr/>
            </a:lvl1pPr>
          </a:lstStyle>
          <a:p>
            <a:pPr>
              <a:defRPr/>
            </a:pPr>
            <a:endParaRPr lang="es-ES_tradnl"/>
          </a:p>
        </p:txBody>
      </p:sp>
      <p:sp>
        <p:nvSpPr>
          <p:cNvPr id="6" name="17 Marcador de número de diapositiva"/>
          <p:cNvSpPr>
            <a:spLocks noGrp="1"/>
          </p:cNvSpPr>
          <p:nvPr>
            <p:ph type="sldNum" sz="quarter" idx="12"/>
          </p:nvPr>
        </p:nvSpPr>
        <p:spPr/>
        <p:txBody>
          <a:bodyPr/>
          <a:lstStyle>
            <a:lvl1pPr>
              <a:defRPr/>
            </a:lvl1pPr>
          </a:lstStyle>
          <a:p>
            <a:fld id="{C37A5B63-C0F2-488C-8BA9-AC225F4B9739}" type="slidenum">
              <a:rPr lang="es-ES_tradnl" altLang="en-US"/>
              <a:pPr/>
              <a:t>‹Nº›</a:t>
            </a:fld>
            <a:endParaRPr lang="es-ES_tradnl" altLang="en-US"/>
          </a:p>
        </p:txBody>
      </p:sp>
    </p:spTree>
    <p:extLst>
      <p:ext uri="{BB962C8B-B14F-4D97-AF65-F5344CB8AC3E}">
        <p14:creationId xmlns:p14="http://schemas.microsoft.com/office/powerpoint/2010/main" val="107369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fld id="{397CC2F7-43F7-4B96-B58E-A1D0E364DEDA}" type="slidenum">
              <a:rPr lang="es-ES" altLang="en-US"/>
              <a:pPr/>
              <a:t>‹Nº›</a:t>
            </a:fld>
            <a:endParaRPr lang="es-ES" altLang="en-US"/>
          </a:p>
        </p:txBody>
      </p:sp>
    </p:spTree>
    <p:extLst>
      <p:ext uri="{BB962C8B-B14F-4D97-AF65-F5344CB8AC3E}">
        <p14:creationId xmlns:p14="http://schemas.microsoft.com/office/powerpoint/2010/main" val="92332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10 Cheurón"/>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5" name="11 Cheurón"/>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2" name="1 Título"/>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fld id="{E2F25824-D8C9-40F5-A647-4491F212700F}" type="slidenum">
              <a:rPr lang="es-ES" altLang="en-US"/>
              <a:pPr/>
              <a:t>‹Nº›</a:t>
            </a:fld>
            <a:endParaRPr lang="es-ES" altLang="en-US"/>
          </a:p>
        </p:txBody>
      </p:sp>
    </p:spTree>
    <p:extLst>
      <p:ext uri="{BB962C8B-B14F-4D97-AF65-F5344CB8AC3E}">
        <p14:creationId xmlns:p14="http://schemas.microsoft.com/office/powerpoint/2010/main" val="27707495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fld id="{C559499B-F321-40FF-B4D5-A034272AB8F7}" type="slidenum">
              <a:rPr lang="es-ES" altLang="en-US"/>
              <a:pPr/>
              <a:t>‹Nº›</a:t>
            </a:fld>
            <a:endParaRPr lang="es-ES" altLang="en-US"/>
          </a:p>
        </p:txBody>
      </p:sp>
    </p:spTree>
    <p:extLst>
      <p:ext uri="{BB962C8B-B14F-4D97-AF65-F5344CB8AC3E}">
        <p14:creationId xmlns:p14="http://schemas.microsoft.com/office/powerpoint/2010/main" val="147228470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9728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lstStyle>
          <a:p>
            <a:fld id="{5F03200F-8758-48C1-9A80-F37B2DC400AF}" type="slidenum">
              <a:rPr lang="es-ES" altLang="en-US"/>
              <a:pPr/>
              <a:t>‹Nº›</a:t>
            </a:fld>
            <a:endParaRPr lang="es-ES" altLang="en-US"/>
          </a:p>
        </p:txBody>
      </p:sp>
    </p:spTree>
    <p:extLst>
      <p:ext uri="{BB962C8B-B14F-4D97-AF65-F5344CB8AC3E}">
        <p14:creationId xmlns:p14="http://schemas.microsoft.com/office/powerpoint/2010/main" val="1770034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endParaRPr lang="es-ES"/>
          </a:p>
        </p:txBody>
      </p:sp>
      <p:sp>
        <p:nvSpPr>
          <p:cNvPr id="4" name="3 Marcador de pie de página"/>
          <p:cNvSpPr>
            <a:spLocks noGrp="1"/>
          </p:cNvSpPr>
          <p:nvPr>
            <p:ph type="ftr" sz="quarter" idx="11"/>
          </p:nvPr>
        </p:nvSpPr>
        <p:spPr/>
        <p:txBody>
          <a:bodyPr/>
          <a:lstStyle>
            <a:lvl1pPr>
              <a:defRPr/>
            </a:lvl1pPr>
            <a:extLst/>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fld id="{5D68C7D3-CB30-4CF8-BD8D-FDDC03FEA1AA}" type="slidenum">
              <a:rPr lang="es-ES" altLang="en-US"/>
              <a:pPr/>
              <a:t>‹Nº›</a:t>
            </a:fld>
            <a:endParaRPr lang="es-ES" altLang="en-US"/>
          </a:p>
        </p:txBody>
      </p:sp>
    </p:spTree>
    <p:extLst>
      <p:ext uri="{BB962C8B-B14F-4D97-AF65-F5344CB8AC3E}">
        <p14:creationId xmlns:p14="http://schemas.microsoft.com/office/powerpoint/2010/main" val="45527344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fld id="{A6F94366-23B7-4CAB-AFA7-8CB05795FE44}" type="slidenum">
              <a:rPr lang="es-ES" altLang="en-US"/>
              <a:pPr/>
              <a:t>‹Nº›</a:t>
            </a:fld>
            <a:endParaRPr lang="es-ES" altLang="en-US"/>
          </a:p>
        </p:txBody>
      </p:sp>
    </p:spTree>
    <p:extLst>
      <p:ext uri="{BB962C8B-B14F-4D97-AF65-F5344CB8AC3E}">
        <p14:creationId xmlns:p14="http://schemas.microsoft.com/office/powerpoint/2010/main" val="194471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fld id="{59270F40-82AF-4D0E-9212-21E3B7DA1F3C}" type="slidenum">
              <a:rPr lang="es-ES" altLang="en-US"/>
              <a:pPr/>
              <a:t>‹Nº›</a:t>
            </a:fld>
            <a:endParaRPr lang="es-ES" altLang="en-US"/>
          </a:p>
        </p:txBody>
      </p:sp>
    </p:spTree>
    <p:extLst>
      <p:ext uri="{BB962C8B-B14F-4D97-AF65-F5344CB8AC3E}">
        <p14:creationId xmlns:p14="http://schemas.microsoft.com/office/powerpoint/2010/main" val="16499498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10 Forma libre"/>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p>
        </p:txBody>
      </p:sp>
      <p:sp>
        <p:nvSpPr>
          <p:cNvPr id="6" name="15 Forma libre"/>
          <p:cNvSpPr>
            <a:spLocks/>
          </p:cNvSpPr>
          <p:nvPr/>
        </p:nvSpPr>
        <p:spPr bwMode="auto">
          <a:xfrm>
            <a:off x="-71966" y="5784850"/>
            <a:ext cx="506941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2400"/>
          </a:p>
        </p:txBody>
      </p:sp>
      <p:sp>
        <p:nvSpPr>
          <p:cNvPr id="7" name="15 Triángulo rectángulo"/>
          <p:cNvSpPr>
            <a:spLocks/>
          </p:cNvSpPr>
          <p:nvPr/>
        </p:nvSpPr>
        <p:spPr bwMode="auto">
          <a:xfrm>
            <a:off x="-8056" y="5791253"/>
            <a:ext cx="4536419"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cxnSp>
        <p:nvCxnSpPr>
          <p:cNvPr id="8" name="16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8 Cheurón"/>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10" name="19 Cheurón"/>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4" name="3 Marcador de texto"/>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endParaRPr lang="es-ES"/>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a:lvl1pPr>
          </a:lstStyle>
          <a:p>
            <a:fld id="{0D6AA140-46BD-4C3A-9673-0715C4D4968E}" type="slidenum">
              <a:rPr lang="es-ES" altLang="en-US"/>
              <a:pPr/>
              <a:t>‹Nº›</a:t>
            </a:fld>
            <a:endParaRPr lang="es-ES" altLang="en-US"/>
          </a:p>
        </p:txBody>
      </p:sp>
    </p:spTree>
    <p:extLst>
      <p:ext uri="{BB962C8B-B14F-4D97-AF65-F5344CB8AC3E}">
        <p14:creationId xmlns:p14="http://schemas.microsoft.com/office/powerpoint/2010/main" val="368277450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p>
        </p:txBody>
      </p:sp>
      <p:sp>
        <p:nvSpPr>
          <p:cNvPr id="1027" name="11 Forma libre"/>
          <p:cNvSpPr>
            <a:spLocks/>
          </p:cNvSpPr>
          <p:nvPr/>
        </p:nvSpPr>
        <p:spPr bwMode="auto">
          <a:xfrm>
            <a:off x="-71966" y="5784850"/>
            <a:ext cx="506941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2400"/>
          </a:p>
        </p:txBody>
      </p:sp>
      <p:sp>
        <p:nvSpPr>
          <p:cNvPr id="14" name="13 Triángulo rectángulo"/>
          <p:cNvSpPr>
            <a:spLocks/>
          </p:cNvSpPr>
          <p:nvPr/>
        </p:nvSpPr>
        <p:spPr bwMode="auto">
          <a:xfrm>
            <a:off x="-8056" y="5791253"/>
            <a:ext cx="4536419"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cxnSp>
        <p:nvCxnSpPr>
          <p:cNvPr id="15" name="14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10" name="9 Marcador de fecha"/>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a:defRPr/>
            </a:pPr>
            <a:endParaRPr lang="es-ES"/>
          </a:p>
        </p:txBody>
      </p:sp>
      <p:sp>
        <p:nvSpPr>
          <p:cNvPr id="22" name="21 Marcador de pie de página"/>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a:defRPr/>
            </a:pPr>
            <a:endParaRPr lang="es-ES"/>
          </a:p>
        </p:txBody>
      </p:sp>
      <p:sp>
        <p:nvSpPr>
          <p:cNvPr id="18" name="17 Marcador de número de diapositiva"/>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BBAD11A4-F94E-4126-9C3F-90619880AED3}"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4294" r:id="rId1"/>
    <p:sldLayoutId id="2147484290" r:id="rId2"/>
    <p:sldLayoutId id="2147484295" r:id="rId3"/>
    <p:sldLayoutId id="2147484296" r:id="rId4"/>
    <p:sldLayoutId id="2147484297" r:id="rId5"/>
    <p:sldLayoutId id="2147484298" r:id="rId6"/>
    <p:sldLayoutId id="2147484291" r:id="rId7"/>
    <p:sldLayoutId id="2147484299" r:id="rId8"/>
    <p:sldLayoutId id="2147484300" r:id="rId9"/>
    <p:sldLayoutId id="2147484292" r:id="rId10"/>
    <p:sldLayoutId id="2147484293" r:id="rId11"/>
    <p:sldLayoutId id="2147484301" r:id="rId12"/>
    <p:sldLayoutId id="2147484302"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6.png"/><Relationship Id="rId2" Type="http://schemas.microsoft.com/office/2007/relationships/media" Target="../media/media5.m4a"/><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6" name="Text Box 10"/>
          <p:cNvSpPr txBox="1">
            <a:spLocks noChangeArrowheads="1"/>
          </p:cNvSpPr>
          <p:nvPr/>
        </p:nvSpPr>
        <p:spPr bwMode="auto">
          <a:xfrm>
            <a:off x="1127377" y="4094282"/>
            <a:ext cx="7920880" cy="2677656"/>
          </a:xfrm>
          <a:prstGeom prst="rect">
            <a:avLst/>
          </a:prstGeom>
          <a:noFill/>
          <a:ln w="9525">
            <a:noFill/>
            <a:miter lim="800000"/>
            <a:headEnd/>
            <a:tailEnd/>
          </a:ln>
          <a:effectLst/>
        </p:spPr>
        <p:txBody>
          <a:bodyPr>
            <a:spAutoFit/>
          </a:bodyPr>
          <a:lstStyle/>
          <a:p>
            <a:pPr algn="ctr">
              <a:spcBef>
                <a:spcPct val="50000"/>
              </a:spcBef>
              <a:defRPr/>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Autores: Dr. C Lena Alonso Triana</a:t>
            </a:r>
          </a:p>
          <a:p>
            <a:pPr algn="ctr">
              <a:spcBef>
                <a:spcPct val="50000"/>
              </a:spcBef>
              <a:defRPr/>
            </a:pPr>
            <a:r>
              <a:rPr lang="es-ES" dirty="0" err="1">
                <a:ln w="18415" cmpd="sng">
                  <a:solidFill>
                    <a:srgbClr val="FFFFFF"/>
                  </a:solidFill>
                  <a:prstDash val="solid"/>
                </a:ln>
                <a:solidFill>
                  <a:srgbClr val="FFFFFF"/>
                </a:solidFill>
                <a:effectLst>
                  <a:outerShdw blurRad="63500" dir="3600000" algn="tl" rotWithShape="0">
                    <a:srgbClr val="000000">
                      <a:alpha val="70000"/>
                    </a:srgbClr>
                  </a:outerShdw>
                </a:effectLst>
              </a:rPr>
              <a:t>MS.c</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Diana Vargas Carnot</a:t>
            </a:r>
          </a:p>
          <a:p>
            <a:pPr algn="ctr">
              <a:spcBef>
                <a:spcPct val="50000"/>
              </a:spcBef>
              <a:defRPr/>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Lic. Wendy González Rodríguez</a:t>
            </a:r>
          </a:p>
          <a:p>
            <a:pPr algn="ctr">
              <a:spcBef>
                <a:spcPct val="50000"/>
              </a:spcBef>
              <a:defRPr/>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Dr. </a:t>
            </a:r>
            <a:r>
              <a:rPr lang="es-ES" dirty="0" err="1">
                <a:ln w="18415" cmpd="sng">
                  <a:solidFill>
                    <a:srgbClr val="FFFFFF"/>
                  </a:solidFill>
                  <a:prstDash val="solid"/>
                </a:ln>
                <a:solidFill>
                  <a:srgbClr val="FFFFFF"/>
                </a:solidFill>
                <a:effectLst>
                  <a:outerShdw blurRad="63500" dir="3600000" algn="tl" rotWithShape="0">
                    <a:srgbClr val="000000">
                      <a:alpha val="70000"/>
                    </a:srgbClr>
                  </a:outerShdw>
                </a:effectLst>
              </a:rPr>
              <a:t>Yankiel</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Rodríguez Martínez</a:t>
            </a:r>
          </a:p>
          <a:p>
            <a:pPr algn="ctr">
              <a:spcBef>
                <a:spcPct val="50000"/>
              </a:spcBef>
              <a:defRPr/>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8177" y="4725145"/>
            <a:ext cx="1440160" cy="1415933"/>
          </a:xfrm>
          <a:prstGeom prst="roundRect">
            <a:avLst>
              <a:gd name="adj" fmla="val 8594"/>
            </a:avLst>
          </a:prstGeom>
          <a:solidFill>
            <a:srgbClr val="FFFFFF">
              <a:shade val="85000"/>
            </a:srgbClr>
          </a:solidFill>
          <a:ln w="38100">
            <a:noFill/>
          </a:ln>
          <a:effectLst>
            <a:glow rad="228600">
              <a:schemeClr val="accent2">
                <a:satMod val="175000"/>
                <a:alpha val="40000"/>
              </a:schemeClr>
            </a:glow>
            <a:outerShdw blurRad="225425" dist="50800" dir="5220000" algn="ctr">
              <a:srgbClr val="000000">
                <a:alpha val="33000"/>
              </a:srgbClr>
            </a:outerShdw>
            <a:reflection blurRad="12700" stA="38000" endPos="28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126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260351"/>
            <a:ext cx="47498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1269" name="2 Rectángulo"/>
          <p:cNvSpPr>
            <a:spLocks noChangeArrowheads="1"/>
          </p:cNvSpPr>
          <p:nvPr/>
        </p:nvSpPr>
        <p:spPr bwMode="auto">
          <a:xfrm>
            <a:off x="2135188" y="2644776"/>
            <a:ext cx="7993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s-ES" altLang="en-US"/>
              <a:t>ENFERMEDAD ONCOLÓGICA. SU PREVENCIÓN MEDIANTE LA EXTENSIÓN UNIVERSITARIA.</a:t>
            </a:r>
            <a:endParaRPr lang="es-MX" alt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538"/>
    </mc:Choice>
    <mc:Fallback>
      <p:transition advTm="20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47850" y="1268414"/>
            <a:ext cx="8229600" cy="4110037"/>
          </a:xfrm>
        </p:spPr>
        <p:txBody>
          <a:bodyPr>
            <a:normAutofit fontScale="25000" lnSpcReduction="20000"/>
          </a:bodyPr>
          <a:lstStyle/>
          <a:p>
            <a:pPr marL="365760" indent="-256032" algn="just" eaLnBrk="1" fontAlgn="auto" hangingPunct="1">
              <a:lnSpc>
                <a:spcPct val="170000"/>
              </a:lnSpc>
              <a:spcAft>
                <a:spcPts val="0"/>
              </a:spcAft>
              <a:buNone/>
              <a:defRPr/>
            </a:pPr>
            <a:r>
              <a:rPr lang="es-ES_tradnl" sz="6400" dirty="0">
                <a:latin typeface="Arial" pitchFamily="34" charset="0"/>
                <a:cs typeface="Arial" pitchFamily="34" charset="0"/>
              </a:rPr>
              <a:t> </a:t>
            </a:r>
            <a:endParaRPr lang="es-ES" sz="6400" b="1" dirty="0">
              <a:latin typeface="Arial" pitchFamily="34" charset="0"/>
              <a:cs typeface="Arial" pitchFamily="34" charset="0"/>
            </a:endParaRPr>
          </a:p>
          <a:p>
            <a:pPr marL="365760" indent="-256032" algn="just" eaLnBrk="1" fontAlgn="auto" hangingPunct="1">
              <a:lnSpc>
                <a:spcPct val="170000"/>
              </a:lnSpc>
              <a:spcAft>
                <a:spcPts val="0"/>
              </a:spcAft>
              <a:buNone/>
              <a:defRPr/>
            </a:pPr>
            <a:r>
              <a:rPr lang="es-AR" sz="6400" dirty="0">
                <a:latin typeface="Arial" pitchFamily="34" charset="0"/>
                <a:cs typeface="Arial" pitchFamily="34" charset="0"/>
              </a:rPr>
              <a:t>La investigación arrojó como resultado que un número importante de estudiantes  poseen hábito de fumar en actividades recreativas, usan en su mayoría tabletas anticonceptivas las féminas como método para prevenir el embarazo, presentando más de un compañero sexual desde el inicio  del coito. Un número elevado de estas comenzaron sus primeras relaciones sexuales a los 15 y 16 años, algunas  han padecido de infecciones de transmisión sexual, siendo sometidas en algunos casos a manipulaciones ginecológicas. Presentando un alto nivel de desconocimiento sobre las conductas a seguir para prevenir el cáncer </a:t>
            </a:r>
            <a:r>
              <a:rPr lang="es-AR" sz="6400" dirty="0" err="1">
                <a:latin typeface="Arial" pitchFamily="34" charset="0"/>
                <a:cs typeface="Arial" pitchFamily="34" charset="0"/>
              </a:rPr>
              <a:t>cérvico</a:t>
            </a:r>
            <a:r>
              <a:rPr lang="es-AR" sz="6400" dirty="0">
                <a:latin typeface="Arial" pitchFamily="34" charset="0"/>
                <a:cs typeface="Arial" pitchFamily="34" charset="0"/>
              </a:rPr>
              <a:t> uterino, lo que muestra necesidades de aprendizaje en la población estudiada. Los </a:t>
            </a:r>
            <a:r>
              <a:rPr lang="es-MX" sz="6400" dirty="0">
                <a:latin typeface="Arial" pitchFamily="34" charset="0"/>
                <a:cs typeface="Arial" pitchFamily="34" charset="0"/>
              </a:rPr>
              <a:t>motivos que sustentan el inicio de las relaciones sexuales fueron en su mayoría experimentar sensaciones nuevas y complacer a su pareja dado además por la presión grupal. Se diseño una estrategia educativa que contó  con 7 acciones.</a:t>
            </a:r>
            <a:endParaRPr lang="es-ES_tradnl" sz="6400"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s-ES_tradnl" sz="3600" dirty="0">
              <a:latin typeface="Monotype Corsiva" pitchFamily="66" charset="0"/>
            </a:endParaRPr>
          </a:p>
        </p:txBody>
      </p:sp>
      <p:sp>
        <p:nvSpPr>
          <p:cNvPr id="2" name="1 Título"/>
          <p:cNvSpPr>
            <a:spLocks noGrp="1"/>
          </p:cNvSpPr>
          <p:nvPr>
            <p:ph type="title"/>
          </p:nvPr>
        </p:nvSpPr>
        <p:spPr>
          <a:xfrm>
            <a:off x="1991544" y="332656"/>
            <a:ext cx="8229600" cy="919162"/>
          </a:xfrm>
        </p:spPr>
        <p:txBody>
          <a:bodyPr>
            <a:normAutofit fontScale="90000"/>
          </a:bodyPr>
          <a:lstStyle/>
          <a:p>
            <a:pPr algn="ctr" eaLnBrk="1" fontAlgn="auto" hangingPunct="1">
              <a:spcAft>
                <a:spcPts val="0"/>
              </a:spcAft>
              <a:defRPr/>
            </a:pPr>
            <a:r>
              <a:rPr lang="es-ES_tradnl" sz="6700" u="sng" dirty="0">
                <a:solidFill>
                  <a:schemeClr val="accent1">
                    <a:lumMod val="75000"/>
                  </a:schemeClr>
                </a:solidFill>
                <a:latin typeface="Monotype Corsiva" pitchFamily="66" charset="0"/>
              </a:rPr>
              <a:t>Conclusiones:</a:t>
            </a:r>
            <a:endParaRPr lang="es-ES_tradnl" sz="6700" dirty="0">
              <a:solidFill>
                <a:schemeClr val="accent1">
                  <a:lumMod val="75000"/>
                </a:schemeClr>
              </a:solidFill>
              <a:latin typeface="Monotype Corsiva" pitchFamily="66"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2641"/>
    </mc:Choice>
    <mc:Fallback>
      <p:transition spd="slow" advTm="52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208214" y="476250"/>
            <a:ext cx="7920037" cy="324008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es-MX" dirty="0"/>
              <a:t>Extensionismo de Salud es una manifestación de la relación dialéctica entre la Universidad y la Sociedad, que está dirigido a promover la salud y la cultura de Salud , que significa elevar los niveles de conocimiento en relación con los hábitos de vida saludable, la diligente actuación para sistematizar las acciones que hagan sostenible la salud de la población.</a:t>
            </a:r>
          </a:p>
        </p:txBody>
      </p:sp>
      <p:sp>
        <p:nvSpPr>
          <p:cNvPr id="5" name="4 Flecha abajo"/>
          <p:cNvSpPr/>
          <p:nvPr/>
        </p:nvSpPr>
        <p:spPr>
          <a:xfrm>
            <a:off x="5591175" y="3860801"/>
            <a:ext cx="433388"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5 Rectángulo"/>
          <p:cNvSpPr/>
          <p:nvPr/>
        </p:nvSpPr>
        <p:spPr>
          <a:xfrm>
            <a:off x="2711450" y="4797426"/>
            <a:ext cx="7272338" cy="14398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MX" sz="2800" dirty="0">
                <a:solidFill>
                  <a:srgbClr val="FF0000"/>
                </a:solidFill>
              </a:rPr>
              <a:t>Proyectos Comunitarios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58"/>
    </mc:Choice>
    <mc:Fallback>
      <p:transition spd="slow" advTm="30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37369" y="548681"/>
            <a:ext cx="6366162" cy="971539"/>
          </a:xfrm>
          <a:solidFill>
            <a:schemeClr val="bg2">
              <a:lumMod val="90000"/>
            </a:schemeClr>
          </a:solidFill>
        </p:spPr>
        <p:style>
          <a:lnRef idx="1">
            <a:schemeClr val="accent3"/>
          </a:lnRef>
          <a:fillRef idx="3">
            <a:schemeClr val="accent3"/>
          </a:fillRef>
          <a:effectRef idx="2">
            <a:schemeClr val="accent3"/>
          </a:effectRef>
          <a:fontRef idx="minor">
            <a:schemeClr val="lt1"/>
          </a:fontRef>
        </p:style>
        <p:txBody>
          <a:bodyPr>
            <a:normAutofit fontScale="90000"/>
          </a:bodyPr>
          <a:lstStyle/>
          <a:p>
            <a:pPr algn="ctr" eaLnBrk="1" fontAlgn="auto" hangingPunct="1">
              <a:spcAft>
                <a:spcPts val="0"/>
              </a:spcAft>
              <a:defRPr/>
            </a:pPr>
            <a:r>
              <a:rPr lang="es-ES_tradnl" sz="6000" dirty="0">
                <a:solidFill>
                  <a:schemeClr val="accent1">
                    <a:lumMod val="75000"/>
                  </a:schemeClr>
                </a:solidFill>
                <a:latin typeface="Monotype Corsiva" pitchFamily="66" charset="0"/>
              </a:rPr>
              <a:t>Factores de Riesgo</a:t>
            </a:r>
          </a:p>
        </p:txBody>
      </p:sp>
      <p:graphicFrame>
        <p:nvGraphicFramePr>
          <p:cNvPr id="4" name="3 Marcador de contenido"/>
          <p:cNvGraphicFramePr>
            <a:graphicFrameLocks noGrp="1"/>
          </p:cNvGraphicFramePr>
          <p:nvPr>
            <p:ph idx="1"/>
          </p:nvPr>
        </p:nvGraphicFramePr>
        <p:xfrm>
          <a:off x="1544872" y="1787867"/>
          <a:ext cx="9116697" cy="5050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Elipse"/>
          <p:cNvSpPr/>
          <p:nvPr/>
        </p:nvSpPr>
        <p:spPr>
          <a:xfrm>
            <a:off x="1897063" y="1868489"/>
            <a:ext cx="2571750" cy="10001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000" dirty="0">
                <a:solidFill>
                  <a:schemeClr val="tx1"/>
                </a:solidFill>
                <a:latin typeface="Monotype Corsiva" pitchFamily="66" charset="0"/>
              </a:rPr>
              <a:t>Infecciones de transmisión sexual</a:t>
            </a:r>
          </a:p>
        </p:txBody>
      </p:sp>
      <p:sp>
        <p:nvSpPr>
          <p:cNvPr id="6" name="5 Elipse"/>
          <p:cNvSpPr/>
          <p:nvPr/>
        </p:nvSpPr>
        <p:spPr>
          <a:xfrm>
            <a:off x="7739064" y="1785938"/>
            <a:ext cx="2389187" cy="1143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1400" dirty="0">
                <a:solidFill>
                  <a:schemeClr val="tx1"/>
                </a:solidFill>
                <a:latin typeface="Arial" pitchFamily="34" charset="0"/>
                <a:cs typeface="Arial" pitchFamily="34" charset="0"/>
              </a:rPr>
              <a:t>Uso de tabletas anticonceptivas</a:t>
            </a:r>
          </a:p>
        </p:txBody>
      </p:sp>
      <p:sp>
        <p:nvSpPr>
          <p:cNvPr id="7" name="6 Elipse"/>
          <p:cNvSpPr/>
          <p:nvPr/>
        </p:nvSpPr>
        <p:spPr>
          <a:xfrm>
            <a:off x="8042275" y="4568825"/>
            <a:ext cx="2590800" cy="64928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MX" sz="1400" dirty="0">
                <a:solidFill>
                  <a:schemeClr val="tx1"/>
                </a:solidFill>
              </a:rPr>
              <a:t>Pareja con múltiples parejas sexuales </a:t>
            </a:r>
          </a:p>
        </p:txBody>
      </p:sp>
      <p:sp>
        <p:nvSpPr>
          <p:cNvPr id="8" name="7 Elipse"/>
          <p:cNvSpPr/>
          <p:nvPr/>
        </p:nvSpPr>
        <p:spPr>
          <a:xfrm>
            <a:off x="4619625" y="3644900"/>
            <a:ext cx="3240088" cy="6477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MX" sz="1600" dirty="0">
                <a:solidFill>
                  <a:schemeClr val="tx1"/>
                </a:solidFill>
              </a:rPr>
              <a:t>Manipulaciones Ginecológicas</a:t>
            </a:r>
          </a:p>
        </p:txBody>
      </p:sp>
      <p:sp>
        <p:nvSpPr>
          <p:cNvPr id="9" name="8 Elipse"/>
          <p:cNvSpPr/>
          <p:nvPr/>
        </p:nvSpPr>
        <p:spPr>
          <a:xfrm>
            <a:off x="4713288" y="4575175"/>
            <a:ext cx="3168650" cy="6477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MX" sz="1800" dirty="0">
                <a:solidFill>
                  <a:schemeClr val="tx1"/>
                </a:solidFill>
              </a:rPr>
              <a:t>Falta de Higiene personal</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9616"/>
    </mc:Choice>
    <mc:Fallback>
      <p:transition spd="slow" advTm="89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2095500" y="414338"/>
            <a:ext cx="81041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s-ES" altLang="en-US" sz="3200" b="1"/>
              <a:t>OBJETIVO</a:t>
            </a:r>
            <a:r>
              <a:rPr lang="es-ES" altLang="en-US" sz="3200"/>
              <a:t> </a:t>
            </a:r>
          </a:p>
          <a:p>
            <a:pPr algn="ctr" eaLnBrk="1" hangingPunct="1">
              <a:spcBef>
                <a:spcPct val="50000"/>
              </a:spcBef>
            </a:pPr>
            <a:r>
              <a:rPr lang="es-MX" altLang="en-US" sz="3200"/>
              <a:t>Proponer sistemas de acciones extensionistas para la prevención de del cáncer cérvico uterino, en grupos vulnerables.</a:t>
            </a:r>
            <a:endParaRPr lang="es-ES" altLang="en-US" sz="3200"/>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3860800"/>
            <a:ext cx="2306638"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326" y="4591050"/>
            <a:ext cx="2073275"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3214688"/>
            <a:ext cx="30051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pic>
        <p:nvPicPr>
          <p:cNvPr id="143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0825" y="3754438"/>
            <a:ext cx="24320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187"/>
    </mc:Choice>
    <mc:Fallback>
      <p:transition spd="slow" advTm="141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p:cNvSpPr>
          <p:nvPr>
            <p:ph type="title"/>
          </p:nvPr>
        </p:nvSpPr>
        <p:spPr/>
        <p:txBody>
          <a:bodyPr>
            <a:normAutofit fontScale="90000"/>
          </a:bodyPr>
          <a:lstStyle/>
          <a:p>
            <a:pPr algn="ctr" eaLnBrk="1" fontAlgn="auto" hangingPunct="1">
              <a:spcAft>
                <a:spcPts val="0"/>
              </a:spcAft>
              <a:defRPr/>
            </a:pPr>
            <a:r>
              <a:rPr lang="es-ES_tradnl" sz="2200" dirty="0">
                <a:solidFill>
                  <a:schemeClr val="tx1"/>
                </a:solidFill>
                <a:latin typeface="Monotype Corsiva" pitchFamily="66" charset="0"/>
              </a:rPr>
              <a:t/>
            </a:r>
            <a:br>
              <a:rPr lang="es-ES_tradnl" sz="2200" dirty="0">
                <a:solidFill>
                  <a:schemeClr val="tx1"/>
                </a:solidFill>
                <a:latin typeface="Monotype Corsiva" pitchFamily="66" charset="0"/>
              </a:rPr>
            </a:br>
            <a:r>
              <a:rPr lang="es-ES_tradnl" sz="2200" dirty="0">
                <a:solidFill>
                  <a:schemeClr val="tx1"/>
                </a:solidFill>
                <a:latin typeface="Monotype Corsiva" pitchFamily="66" charset="0"/>
              </a:rPr>
              <a:t/>
            </a:r>
            <a:br>
              <a:rPr lang="es-ES_tradnl" sz="2200" dirty="0">
                <a:solidFill>
                  <a:schemeClr val="tx1"/>
                </a:solidFill>
                <a:latin typeface="Monotype Corsiva" pitchFamily="66" charset="0"/>
              </a:rPr>
            </a:br>
            <a:r>
              <a:rPr lang="es-ES_tradnl" sz="4000" u="sng" dirty="0">
                <a:solidFill>
                  <a:schemeClr val="tx1"/>
                </a:solidFill>
                <a:latin typeface="Monotype Corsiva" pitchFamily="66" charset="0"/>
              </a:rPr>
              <a:t>Resultados</a:t>
            </a:r>
            <a:r>
              <a:rPr lang="es-ES_tradnl" sz="4400" dirty="0">
                <a:solidFill>
                  <a:schemeClr val="tx1"/>
                </a:solidFill>
                <a:latin typeface="Monotype Corsiva" pitchFamily="66" charset="0"/>
              </a:rPr>
              <a:t/>
            </a:r>
            <a:br>
              <a:rPr lang="es-ES_tradnl" sz="4400" dirty="0">
                <a:solidFill>
                  <a:schemeClr val="tx1"/>
                </a:solidFill>
                <a:latin typeface="Monotype Corsiva" pitchFamily="66" charset="0"/>
              </a:rPr>
            </a:br>
            <a:r>
              <a:rPr lang="es-ES" sz="2400" dirty="0">
                <a:solidFill>
                  <a:schemeClr val="tx1"/>
                </a:solidFill>
                <a:latin typeface="Monotype Corsiva" pitchFamily="66" charset="0"/>
              </a:rPr>
              <a:t>Tabla #1: </a:t>
            </a:r>
            <a:r>
              <a:rPr lang="es-MX" sz="2400" dirty="0">
                <a:solidFill>
                  <a:schemeClr val="tx1"/>
                </a:solidFill>
                <a:latin typeface="Monotype Corsiva" pitchFamily="66" charset="0"/>
              </a:rPr>
              <a:t>Distribución de estudiantes según edad de inicio de las relaciones sexuales</a:t>
            </a:r>
            <a:r>
              <a:rPr lang="es-ES" sz="2400" dirty="0">
                <a:solidFill>
                  <a:schemeClr val="tx1"/>
                </a:solidFill>
                <a:latin typeface="Monotype Corsiva" pitchFamily="66" charset="0"/>
              </a:rPr>
              <a:t>.</a:t>
            </a:r>
          </a:p>
        </p:txBody>
      </p:sp>
      <p:graphicFrame>
        <p:nvGraphicFramePr>
          <p:cNvPr id="15363" name="Object 4"/>
          <p:cNvGraphicFramePr>
            <a:graphicFrameLocks noChangeAspect="1"/>
          </p:cNvGraphicFramePr>
          <p:nvPr>
            <p:ph sz="half" idx="1"/>
          </p:nvPr>
        </p:nvGraphicFramePr>
        <p:xfrm>
          <a:off x="1981200" y="2782889"/>
          <a:ext cx="4038600" cy="2693987"/>
        </p:xfrm>
        <a:graphic>
          <a:graphicData uri="http://schemas.openxmlformats.org/presentationml/2006/ole">
            <mc:AlternateContent xmlns:mc="http://schemas.openxmlformats.org/markup-compatibility/2006">
              <mc:Choice xmlns:v="urn:schemas-microsoft-com:vml" Requires="v">
                <p:oleObj spid="_x0000_s15395" name="Gráfico" r:id="rId5" imgW="6096000" imgH="4067243" progId="MSGraph.Chart.8">
                  <p:embed followColorScheme="full"/>
                </p:oleObj>
              </mc:Choice>
              <mc:Fallback>
                <p:oleObj name="Gráfico" r:id="rId5" imgW="6096000" imgH="4067243"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782889"/>
                        <a:ext cx="4038600" cy="269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4" name="Rectangle 12"/>
          <p:cNvSpPr>
            <a:spLocks noChangeArrowheads="1"/>
          </p:cNvSpPr>
          <p:nvPr/>
        </p:nvSpPr>
        <p:spPr bwMode="auto">
          <a:xfrm>
            <a:off x="1847851" y="6092825"/>
            <a:ext cx="217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s-ES" altLang="en-US">
                <a:latin typeface="Monotype Corsiva" panose="03010101010201010101" pitchFamily="66" charset="0"/>
              </a:rPr>
              <a:t>Fuente: Tabla # 1</a:t>
            </a:r>
          </a:p>
        </p:txBody>
      </p:sp>
      <p:graphicFrame>
        <p:nvGraphicFramePr>
          <p:cNvPr id="3" name="2 Tabla"/>
          <p:cNvGraphicFramePr>
            <a:graphicFrameLocks noGrp="1"/>
          </p:cNvGraphicFramePr>
          <p:nvPr/>
        </p:nvGraphicFramePr>
        <p:xfrm>
          <a:off x="2495550" y="2492375"/>
          <a:ext cx="6121400" cy="2986087"/>
        </p:xfrm>
        <a:graphic>
          <a:graphicData uri="http://schemas.openxmlformats.org/drawingml/2006/table">
            <a:tbl>
              <a:tblPr/>
              <a:tblGrid>
                <a:gridCol w="2957628">
                  <a:extLst>
                    <a:ext uri="{9D8B030D-6E8A-4147-A177-3AD203B41FA5}">
                      <a16:colId xmlns:a16="http://schemas.microsoft.com/office/drawing/2014/main" val="20000"/>
                    </a:ext>
                  </a:extLst>
                </a:gridCol>
                <a:gridCol w="1335540">
                  <a:extLst>
                    <a:ext uri="{9D8B030D-6E8A-4147-A177-3AD203B41FA5}">
                      <a16:colId xmlns:a16="http://schemas.microsoft.com/office/drawing/2014/main" val="20001"/>
                    </a:ext>
                  </a:extLst>
                </a:gridCol>
                <a:gridCol w="1828232">
                  <a:extLst>
                    <a:ext uri="{9D8B030D-6E8A-4147-A177-3AD203B41FA5}">
                      <a16:colId xmlns:a16="http://schemas.microsoft.com/office/drawing/2014/main" val="20002"/>
                    </a:ext>
                  </a:extLst>
                </a:gridCol>
              </a:tblGrid>
              <a:tr h="1097542">
                <a:tc>
                  <a:txBody>
                    <a:bodyPr/>
                    <a:lstStyle/>
                    <a:p>
                      <a:pPr algn="ctr">
                        <a:lnSpc>
                          <a:spcPct val="150000"/>
                        </a:lnSpc>
                        <a:spcAft>
                          <a:spcPts val="1000"/>
                        </a:spcAft>
                      </a:pPr>
                      <a:r>
                        <a:rPr lang="es-MX" sz="1600">
                          <a:effectLst/>
                          <a:latin typeface="Verdana"/>
                          <a:ea typeface="Calibri"/>
                          <a:cs typeface="Times New Roman"/>
                        </a:rPr>
                        <a:t>Edad de inicio de las primeras relaciones sexuales</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No</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847">
                <a:tc>
                  <a:txBody>
                    <a:bodyPr/>
                    <a:lstStyle/>
                    <a:p>
                      <a:pPr algn="ctr">
                        <a:lnSpc>
                          <a:spcPct val="150000"/>
                        </a:lnSpc>
                        <a:spcAft>
                          <a:spcPts val="1000"/>
                        </a:spcAft>
                      </a:pPr>
                      <a:r>
                        <a:rPr lang="es-MX" sz="1600">
                          <a:effectLst/>
                          <a:latin typeface="Verdana"/>
                          <a:ea typeface="Calibri"/>
                          <a:cs typeface="Times New Roman"/>
                        </a:rPr>
                        <a:t>13 años o menos</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10</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4.0</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5157">
                <a:tc>
                  <a:txBody>
                    <a:bodyPr/>
                    <a:lstStyle/>
                    <a:p>
                      <a:pPr algn="ctr">
                        <a:lnSpc>
                          <a:spcPct val="150000"/>
                        </a:lnSpc>
                        <a:spcAft>
                          <a:spcPts val="1000"/>
                        </a:spcAft>
                      </a:pPr>
                      <a:r>
                        <a:rPr lang="es-MX" sz="1600">
                          <a:effectLst/>
                          <a:latin typeface="Verdana"/>
                          <a:ea typeface="Calibri"/>
                          <a:cs typeface="Times New Roman"/>
                        </a:rPr>
                        <a:t>14 – 15 anos</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148</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60.16</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5847">
                <a:tc>
                  <a:txBody>
                    <a:bodyPr/>
                    <a:lstStyle/>
                    <a:p>
                      <a:pPr algn="ctr">
                        <a:lnSpc>
                          <a:spcPct val="150000"/>
                        </a:lnSpc>
                        <a:spcAft>
                          <a:spcPts val="1000"/>
                        </a:spcAft>
                      </a:pPr>
                      <a:r>
                        <a:rPr lang="es-MX" sz="1600">
                          <a:effectLst/>
                          <a:latin typeface="Verdana"/>
                          <a:ea typeface="Calibri"/>
                          <a:cs typeface="Times New Roman"/>
                        </a:rPr>
                        <a:t>16-17 anos</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72</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29.26</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847">
                <a:tc>
                  <a:txBody>
                    <a:bodyPr/>
                    <a:lstStyle/>
                    <a:p>
                      <a:pPr algn="ctr">
                        <a:lnSpc>
                          <a:spcPct val="150000"/>
                        </a:lnSpc>
                        <a:spcAft>
                          <a:spcPts val="1000"/>
                        </a:spcAft>
                      </a:pPr>
                      <a:r>
                        <a:rPr lang="es-MX" sz="1600">
                          <a:effectLst/>
                          <a:latin typeface="Verdana"/>
                          <a:ea typeface="Calibri"/>
                          <a:cs typeface="Times New Roman"/>
                        </a:rPr>
                        <a:t>18 </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16</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6. 50</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5847">
                <a:tc>
                  <a:txBody>
                    <a:bodyPr/>
                    <a:lstStyle/>
                    <a:p>
                      <a:pPr algn="ctr">
                        <a:lnSpc>
                          <a:spcPct val="150000"/>
                        </a:lnSpc>
                        <a:spcAft>
                          <a:spcPts val="1000"/>
                        </a:spcAft>
                      </a:pPr>
                      <a:r>
                        <a:rPr lang="es-MX" sz="1600">
                          <a:effectLst/>
                          <a:latin typeface="Verdana"/>
                          <a:ea typeface="Calibri"/>
                          <a:cs typeface="Times New Roman"/>
                        </a:rPr>
                        <a:t>Total</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246</a:t>
                      </a:r>
                      <a:endParaRPr lang="es-MX" sz="160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dirty="0">
                          <a:effectLst/>
                          <a:latin typeface="Verdana"/>
                          <a:ea typeface="Calibri"/>
                          <a:cs typeface="Times New Roman"/>
                        </a:rPr>
                        <a:t>100</a:t>
                      </a:r>
                      <a:endParaRPr lang="es-MX" sz="1600" dirty="0">
                        <a:effectLst/>
                        <a:latin typeface="Calibri"/>
                        <a:ea typeface="Calibri"/>
                        <a:cs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959"/>
    </mc:Choice>
    <mc:Fallback>
      <p:transition spd="slow" advTm="159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idx="1"/>
          </p:nvPr>
        </p:nvSpPr>
        <p:spPr>
          <a:xfrm>
            <a:off x="2095500" y="1714500"/>
            <a:ext cx="184150" cy="692150"/>
          </a:xfrm>
        </p:spPr>
        <p:txBody>
          <a:bodyPr wrap="none" anchor="ctr">
            <a:spAutoFit/>
          </a:bodyPr>
          <a:lstStyle/>
          <a:p>
            <a:pPr marL="0" indent="0" eaLnBrk="1" hangingPunct="1">
              <a:spcBef>
                <a:spcPct val="0"/>
              </a:spcBef>
              <a:buClrTx/>
              <a:buSzTx/>
              <a:buNone/>
            </a:pPr>
            <a:r>
              <a:rPr lang="es-ES" altLang="en-US" sz="1200">
                <a:latin typeface="Arial" panose="020B0604020202020204" pitchFamily="34" charset="0"/>
                <a:ea typeface="Times New Roman" panose="02020603050405020304" pitchFamily="18" charset="0"/>
                <a:cs typeface="Arial" panose="020B0604020202020204" pitchFamily="34" charset="0"/>
              </a:rPr>
              <a:t/>
            </a:r>
            <a:br>
              <a:rPr lang="es-ES" altLang="en-US" sz="1200">
                <a:latin typeface="Arial" panose="020B0604020202020204" pitchFamily="34" charset="0"/>
                <a:ea typeface="Times New Roman" panose="02020603050405020304" pitchFamily="18" charset="0"/>
                <a:cs typeface="Arial" panose="020B0604020202020204" pitchFamily="34" charset="0"/>
              </a:rPr>
            </a:br>
            <a:endParaRPr lang="es-ES" altLang="en-US" sz="900" b="1">
              <a:latin typeface="Arial" panose="020B0604020202020204" pitchFamily="34" charset="0"/>
              <a:ea typeface="Times New Roman" panose="02020603050405020304" pitchFamily="18" charset="0"/>
              <a:cs typeface="Arial" panose="020B0604020202020204" pitchFamily="34" charset="0"/>
            </a:endParaRPr>
          </a:p>
          <a:p>
            <a:pPr marL="0" indent="0" eaLnBrk="1" hangingPunct="1">
              <a:spcBef>
                <a:spcPct val="0"/>
              </a:spcBef>
              <a:buClrTx/>
              <a:buSzTx/>
              <a:buNone/>
            </a:pPr>
            <a:endParaRPr lang="es-ES" altLang="en-US" sz="1800">
              <a:ea typeface="Times New Roman" panose="02020603050405020304" pitchFamily="18" charset="0"/>
              <a:cs typeface="Arial" panose="020B0604020202020204" pitchFamily="34" charset="0"/>
            </a:endParaRPr>
          </a:p>
        </p:txBody>
      </p:sp>
      <p:sp>
        <p:nvSpPr>
          <p:cNvPr id="18434" name="Rectangle 2"/>
          <p:cNvSpPr>
            <a:spLocks noGrp="1"/>
          </p:cNvSpPr>
          <p:nvPr>
            <p:ph type="title"/>
          </p:nvPr>
        </p:nvSpPr>
        <p:spPr>
          <a:xfrm>
            <a:off x="1981200" y="274638"/>
            <a:ext cx="8229600" cy="1439850"/>
          </a:xfrm>
        </p:spPr>
        <p:txBody>
          <a:bodyPr>
            <a:normAutofit fontScale="90000"/>
          </a:bodyPr>
          <a:lstStyle/>
          <a:p>
            <a:pPr algn="ctr" eaLnBrk="1" fontAlgn="auto" hangingPunct="1">
              <a:spcAft>
                <a:spcPts val="0"/>
              </a:spcAft>
              <a:defRPr/>
            </a:pPr>
            <a:r>
              <a:rPr lang="es-ES_tradnl" sz="4000" u="sng" dirty="0">
                <a:solidFill>
                  <a:srgbClr val="0B5395"/>
                </a:solidFill>
                <a:latin typeface="Monotype Corsiva" pitchFamily="66" charset="0"/>
              </a:rPr>
              <a:t>Resultados</a:t>
            </a:r>
            <a:r>
              <a:rPr lang="es-ES_tradnl" sz="4400" dirty="0">
                <a:solidFill>
                  <a:srgbClr val="0B5395"/>
                </a:solidFill>
                <a:latin typeface="Monotype Corsiva" pitchFamily="66" charset="0"/>
              </a:rPr>
              <a:t/>
            </a:r>
            <a:br>
              <a:rPr lang="es-ES_tradnl" sz="4400" dirty="0">
                <a:solidFill>
                  <a:srgbClr val="0B5395"/>
                </a:solidFill>
                <a:latin typeface="Monotype Corsiva" pitchFamily="66" charset="0"/>
              </a:rPr>
            </a:br>
            <a:r>
              <a:rPr lang="es-ES_tradnl" sz="2700" dirty="0">
                <a:solidFill>
                  <a:schemeClr val="tx1"/>
                </a:solidFill>
                <a:latin typeface="Monotype Corsiva" pitchFamily="66" charset="0"/>
              </a:rPr>
              <a:t>Tabla</a:t>
            </a:r>
            <a:r>
              <a:rPr lang="es-ES_tradnl" sz="4400" dirty="0">
                <a:solidFill>
                  <a:srgbClr val="0B5395"/>
                </a:solidFill>
                <a:latin typeface="Monotype Corsiva" pitchFamily="66" charset="0"/>
              </a:rPr>
              <a:t> </a:t>
            </a:r>
            <a:r>
              <a:rPr lang="es-ES_tradnl" sz="2400" dirty="0">
                <a:solidFill>
                  <a:schemeClr val="tx1"/>
                </a:solidFill>
                <a:latin typeface="Monotype Corsiva" pitchFamily="66" charset="0"/>
              </a:rPr>
              <a:t>#2:</a:t>
            </a:r>
            <a:r>
              <a:rPr lang="es-MX" sz="2400" dirty="0">
                <a:solidFill>
                  <a:schemeClr val="tx1"/>
                </a:solidFill>
                <a:latin typeface="Monotype Corsiva" pitchFamily="66" charset="0"/>
              </a:rPr>
              <a:t>Presencia de algunos de los factores de riesgo del cáncer cérvico uterino.</a:t>
            </a:r>
            <a:endParaRPr lang="es-ES" sz="2400" dirty="0">
              <a:solidFill>
                <a:schemeClr val="tx1"/>
              </a:solidFill>
              <a:latin typeface="Monotype Corsiva" pitchFamily="66" charset="0"/>
            </a:endParaRPr>
          </a:p>
        </p:txBody>
      </p:sp>
      <p:graphicFrame>
        <p:nvGraphicFramePr>
          <p:cNvPr id="2" name="1 Tabla"/>
          <p:cNvGraphicFramePr>
            <a:graphicFrameLocks noGrp="1"/>
          </p:cNvGraphicFramePr>
          <p:nvPr/>
        </p:nvGraphicFramePr>
        <p:xfrm>
          <a:off x="2351089" y="1989139"/>
          <a:ext cx="7489825" cy="3292476"/>
        </p:xfrm>
        <a:graphic>
          <a:graphicData uri="http://schemas.openxmlformats.org/drawingml/2006/table">
            <a:tbl>
              <a:tblPr/>
              <a:tblGrid>
                <a:gridCol w="3221232">
                  <a:extLst>
                    <a:ext uri="{9D8B030D-6E8A-4147-A177-3AD203B41FA5}">
                      <a16:colId xmlns:a16="http://schemas.microsoft.com/office/drawing/2014/main" val="20000"/>
                    </a:ext>
                  </a:extLst>
                </a:gridCol>
                <a:gridCol w="1940415">
                  <a:extLst>
                    <a:ext uri="{9D8B030D-6E8A-4147-A177-3AD203B41FA5}">
                      <a16:colId xmlns:a16="http://schemas.microsoft.com/office/drawing/2014/main" val="20001"/>
                    </a:ext>
                  </a:extLst>
                </a:gridCol>
                <a:gridCol w="2328178">
                  <a:extLst>
                    <a:ext uri="{9D8B030D-6E8A-4147-A177-3AD203B41FA5}">
                      <a16:colId xmlns:a16="http://schemas.microsoft.com/office/drawing/2014/main" val="20002"/>
                    </a:ext>
                  </a:extLst>
                </a:gridCol>
              </a:tblGrid>
              <a:tr h="365831">
                <a:tc>
                  <a:txBody>
                    <a:bodyPr/>
                    <a:lstStyle/>
                    <a:p>
                      <a:pPr algn="just">
                        <a:lnSpc>
                          <a:spcPct val="150000"/>
                        </a:lnSpc>
                        <a:spcAft>
                          <a:spcPts val="1000"/>
                        </a:spcAft>
                      </a:pPr>
                      <a:r>
                        <a:rPr lang="es-MX" sz="1600">
                          <a:effectLst/>
                          <a:latin typeface="Verdana"/>
                          <a:ea typeface="Calibri"/>
                          <a:cs typeface="Times New Roman"/>
                        </a:rPr>
                        <a:t>Factores de Riesgo del CCU</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No</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1661">
                <a:tc>
                  <a:txBody>
                    <a:bodyPr/>
                    <a:lstStyle/>
                    <a:p>
                      <a:pPr algn="just">
                        <a:lnSpc>
                          <a:spcPct val="150000"/>
                        </a:lnSpc>
                        <a:spcAft>
                          <a:spcPts val="1000"/>
                        </a:spcAft>
                      </a:pPr>
                      <a:r>
                        <a:rPr lang="es-MX" sz="1600">
                          <a:effectLst/>
                          <a:latin typeface="Verdana"/>
                          <a:ea typeface="Calibri"/>
                          <a:cs typeface="Times New Roman"/>
                        </a:rPr>
                        <a:t>Múltiples compañeros sexuales</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157</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63.82</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1661">
                <a:tc>
                  <a:txBody>
                    <a:bodyPr/>
                    <a:lstStyle/>
                    <a:p>
                      <a:pPr algn="just">
                        <a:lnSpc>
                          <a:spcPct val="150000"/>
                        </a:lnSpc>
                        <a:spcAft>
                          <a:spcPts val="1000"/>
                        </a:spcAft>
                      </a:pPr>
                      <a:r>
                        <a:rPr lang="es-MX" sz="1600">
                          <a:effectLst/>
                          <a:latin typeface="Verdana"/>
                          <a:ea typeface="Calibri"/>
                          <a:cs typeface="Times New Roman"/>
                        </a:rPr>
                        <a:t>Uso de tabletas anticonceptivas</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97</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39.43</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5831">
                <a:tc>
                  <a:txBody>
                    <a:bodyPr/>
                    <a:lstStyle/>
                    <a:p>
                      <a:pPr algn="just">
                        <a:lnSpc>
                          <a:spcPct val="150000"/>
                        </a:lnSpc>
                        <a:spcAft>
                          <a:spcPts val="1000"/>
                        </a:spcAft>
                      </a:pPr>
                      <a:r>
                        <a:rPr lang="es-MX" sz="1600">
                          <a:effectLst/>
                          <a:latin typeface="Verdana"/>
                          <a:ea typeface="Calibri"/>
                          <a:cs typeface="Times New Roman"/>
                        </a:rPr>
                        <a:t>Hábito de fumar</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68</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27.64</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661">
                <a:tc>
                  <a:txBody>
                    <a:bodyPr/>
                    <a:lstStyle/>
                    <a:p>
                      <a:pPr algn="just">
                        <a:lnSpc>
                          <a:spcPct val="150000"/>
                        </a:lnSpc>
                        <a:spcAft>
                          <a:spcPts val="1000"/>
                        </a:spcAft>
                      </a:pPr>
                      <a:r>
                        <a:rPr lang="es-MX" sz="1600">
                          <a:effectLst/>
                          <a:latin typeface="Verdana"/>
                          <a:ea typeface="Calibri"/>
                          <a:cs typeface="Times New Roman"/>
                        </a:rPr>
                        <a:t>Infecciones de transmisión sexual</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10</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4.06</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5831">
                <a:tc>
                  <a:txBody>
                    <a:bodyPr/>
                    <a:lstStyle/>
                    <a:p>
                      <a:pPr algn="just">
                        <a:lnSpc>
                          <a:spcPct val="150000"/>
                        </a:lnSpc>
                        <a:spcAft>
                          <a:spcPts val="1000"/>
                        </a:spcAft>
                      </a:pPr>
                      <a:r>
                        <a:rPr lang="es-MX" sz="1600">
                          <a:effectLst/>
                          <a:latin typeface="Verdana"/>
                          <a:ea typeface="Calibri"/>
                          <a:cs typeface="Times New Roman"/>
                        </a:rPr>
                        <a:t>Total</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a:effectLst/>
                          <a:latin typeface="Verdana"/>
                          <a:ea typeface="Calibri"/>
                          <a:cs typeface="Times New Roman"/>
                        </a:rPr>
                        <a:t>246</a:t>
                      </a:r>
                      <a:endParaRPr lang="es-MX" sz="160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MX" sz="1600" dirty="0">
                          <a:effectLst/>
                          <a:latin typeface="Verdana"/>
                          <a:ea typeface="Calibri"/>
                          <a:cs typeface="Times New Roman"/>
                        </a:rPr>
                        <a:t>100</a:t>
                      </a:r>
                      <a:endParaRPr lang="es-MX" sz="1600" dirty="0">
                        <a:effectLst/>
                        <a:latin typeface="Calibri"/>
                        <a:ea typeface="Calibri"/>
                        <a:cs typeface="Times New Roman"/>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003"/>
    </mc:Choice>
    <mc:Fallback>
      <p:transition spd="slow" advTm="22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algn="ctr" eaLnBrk="1" fontAlgn="auto" hangingPunct="1">
              <a:spcAft>
                <a:spcPts val="0"/>
              </a:spcAft>
              <a:defRPr/>
            </a:pPr>
            <a:r>
              <a:rPr lang="es-ES_tradnl" sz="2400" dirty="0">
                <a:solidFill>
                  <a:schemeClr val="tx1"/>
                </a:solidFill>
                <a:latin typeface="Monotype Corsiva" pitchFamily="66" charset="0"/>
              </a:rPr>
              <a:t>Tabla#3:</a:t>
            </a:r>
            <a:r>
              <a:rPr lang="es-MX" sz="2400" dirty="0">
                <a:solidFill>
                  <a:schemeClr val="tx1"/>
                </a:solidFill>
                <a:latin typeface="Monotype Corsiva" pitchFamily="66" charset="0"/>
              </a:rPr>
              <a:t>Distribución de motivos para el inicio de las relaciones sexuales</a:t>
            </a:r>
            <a:r>
              <a:rPr lang="es-ES" sz="2400" dirty="0">
                <a:solidFill>
                  <a:schemeClr val="tx1"/>
                </a:solidFill>
                <a:latin typeface="Monotype Corsiva" pitchFamily="66" charset="0"/>
              </a:rPr>
              <a:t>.</a:t>
            </a:r>
            <a:br>
              <a:rPr lang="es-ES" sz="2400" dirty="0">
                <a:solidFill>
                  <a:schemeClr val="tx1"/>
                </a:solidFill>
                <a:latin typeface="Monotype Corsiva" pitchFamily="66" charset="0"/>
              </a:rPr>
            </a:br>
            <a:endParaRPr lang="es-ES" sz="2400" dirty="0">
              <a:solidFill>
                <a:schemeClr val="tx1"/>
              </a:solidFill>
              <a:latin typeface="Monotype Corsiva" pitchFamily="66" charset="0"/>
            </a:endParaRPr>
          </a:p>
        </p:txBody>
      </p:sp>
      <p:sp>
        <p:nvSpPr>
          <p:cNvPr id="17411" name="Rectangle 9"/>
          <p:cNvSpPr>
            <a:spLocks noChangeArrowheads="1"/>
          </p:cNvSpPr>
          <p:nvPr/>
        </p:nvSpPr>
        <p:spPr bwMode="auto">
          <a:xfrm>
            <a:off x="1524001" y="-22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1081088" algn="l"/>
              </a:tabLst>
              <a:defRPr sz="2400">
                <a:solidFill>
                  <a:schemeClr val="tx1"/>
                </a:solidFill>
                <a:latin typeface="Arial" panose="020B0604020202020204" pitchFamily="34" charset="0"/>
              </a:defRPr>
            </a:lvl1pPr>
            <a:lvl2pPr marL="742950" indent="-285750" eaLnBrk="0" hangingPunct="0">
              <a:tabLst>
                <a:tab pos="1081088" algn="l"/>
              </a:tabLst>
              <a:defRPr sz="2400">
                <a:solidFill>
                  <a:schemeClr val="tx1"/>
                </a:solidFill>
                <a:latin typeface="Arial" panose="020B0604020202020204" pitchFamily="34" charset="0"/>
              </a:defRPr>
            </a:lvl2pPr>
            <a:lvl3pPr marL="1143000" indent="-228600" eaLnBrk="0" hangingPunct="0">
              <a:tabLst>
                <a:tab pos="1081088" algn="l"/>
              </a:tabLst>
              <a:defRPr sz="2400">
                <a:solidFill>
                  <a:schemeClr val="tx1"/>
                </a:solidFill>
                <a:latin typeface="Arial" panose="020B0604020202020204" pitchFamily="34" charset="0"/>
              </a:defRPr>
            </a:lvl3pPr>
            <a:lvl4pPr marL="1600200" indent="-228600" eaLnBrk="0" hangingPunct="0">
              <a:tabLst>
                <a:tab pos="1081088" algn="l"/>
              </a:tabLst>
              <a:defRPr sz="2400">
                <a:solidFill>
                  <a:schemeClr val="tx1"/>
                </a:solidFill>
                <a:latin typeface="Arial" panose="020B0604020202020204" pitchFamily="34" charset="0"/>
              </a:defRPr>
            </a:lvl4pPr>
            <a:lvl5pPr marL="2057400" indent="-228600" eaLnBrk="0" hangingPunct="0">
              <a:tabLst>
                <a:tab pos="1081088"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1081088"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1081088"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1081088"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1081088" algn="l"/>
              </a:tabLst>
              <a:defRPr sz="2400">
                <a:solidFill>
                  <a:schemeClr val="tx1"/>
                </a:solidFill>
                <a:latin typeface="Arial" panose="020B0604020202020204" pitchFamily="34" charset="0"/>
              </a:defRPr>
            </a:lvl9pPr>
          </a:lstStyle>
          <a:p>
            <a:pPr eaLnBrk="1" hangingPunct="1"/>
            <a:endParaRPr lang="es-MX" altLang="en-US">
              <a:latin typeface="Constantia" panose="02030602050306030303" pitchFamily="18" charset="0"/>
            </a:endParaRPr>
          </a:p>
        </p:txBody>
      </p:sp>
      <p:sp>
        <p:nvSpPr>
          <p:cNvPr id="17412" name="Rectangle 10"/>
          <p:cNvSpPr>
            <a:spLocks noChangeArrowheads="1"/>
          </p:cNvSpPr>
          <p:nvPr/>
        </p:nvSpPr>
        <p:spPr bwMode="auto">
          <a:xfrm>
            <a:off x="1524001" y="-22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s-MX" altLang="en-US">
              <a:latin typeface="Constantia" panose="02030602050306030303" pitchFamily="18" charset="0"/>
            </a:endParaRPr>
          </a:p>
        </p:txBody>
      </p:sp>
      <p:sp>
        <p:nvSpPr>
          <p:cNvPr id="17413" name="Rectangle 11"/>
          <p:cNvSpPr>
            <a:spLocks noChangeArrowheads="1"/>
          </p:cNvSpPr>
          <p:nvPr/>
        </p:nvSpPr>
        <p:spPr bwMode="auto">
          <a:xfrm>
            <a:off x="1524000" y="-4588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s-MX" altLang="en-US">
              <a:latin typeface="Constantia" panose="02030602050306030303" pitchFamily="18" charset="0"/>
            </a:endParaRPr>
          </a:p>
        </p:txBody>
      </p:sp>
      <p:graphicFrame>
        <p:nvGraphicFramePr>
          <p:cNvPr id="2" name="1 Tabla"/>
          <p:cNvGraphicFramePr>
            <a:graphicFrameLocks noGrp="1"/>
          </p:cNvGraphicFramePr>
          <p:nvPr/>
        </p:nvGraphicFramePr>
        <p:xfrm>
          <a:off x="2566988" y="2349501"/>
          <a:ext cx="7416800" cy="3140074"/>
        </p:xfrm>
        <a:graphic>
          <a:graphicData uri="http://schemas.openxmlformats.org/drawingml/2006/table">
            <a:tbl>
              <a:tblPr/>
              <a:tblGrid>
                <a:gridCol w="4121299">
                  <a:extLst>
                    <a:ext uri="{9D8B030D-6E8A-4147-A177-3AD203B41FA5}">
                      <a16:colId xmlns:a16="http://schemas.microsoft.com/office/drawing/2014/main" val="20000"/>
                    </a:ext>
                  </a:extLst>
                </a:gridCol>
                <a:gridCol w="1711444">
                  <a:extLst>
                    <a:ext uri="{9D8B030D-6E8A-4147-A177-3AD203B41FA5}">
                      <a16:colId xmlns:a16="http://schemas.microsoft.com/office/drawing/2014/main" val="20001"/>
                    </a:ext>
                  </a:extLst>
                </a:gridCol>
                <a:gridCol w="1584057">
                  <a:extLst>
                    <a:ext uri="{9D8B030D-6E8A-4147-A177-3AD203B41FA5}">
                      <a16:colId xmlns:a16="http://schemas.microsoft.com/office/drawing/2014/main" val="20002"/>
                    </a:ext>
                  </a:extLst>
                </a:gridCol>
              </a:tblGrid>
              <a:tr h="785019">
                <a:tc>
                  <a:txBody>
                    <a:bodyPr/>
                    <a:lstStyle/>
                    <a:p>
                      <a:pPr algn="ctr">
                        <a:lnSpc>
                          <a:spcPct val="150000"/>
                        </a:lnSpc>
                        <a:spcAft>
                          <a:spcPts val="1000"/>
                        </a:spcAft>
                      </a:pPr>
                      <a:r>
                        <a:rPr lang="es-MX" sz="1600" dirty="0">
                          <a:effectLst/>
                          <a:latin typeface="Verdana"/>
                          <a:ea typeface="Calibri"/>
                          <a:cs typeface="Times New Roman"/>
                        </a:rPr>
                        <a:t>Motivos para el inicio de las relaciones sexuales</a:t>
                      </a:r>
                      <a:endParaRPr lang="es-MX" sz="16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No</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5019">
                <a:tc>
                  <a:txBody>
                    <a:bodyPr/>
                    <a:lstStyle/>
                    <a:p>
                      <a:pPr algn="ctr">
                        <a:lnSpc>
                          <a:spcPct val="150000"/>
                        </a:lnSpc>
                        <a:spcAft>
                          <a:spcPts val="1000"/>
                        </a:spcAft>
                      </a:pPr>
                      <a:r>
                        <a:rPr lang="es-MX" sz="1600" dirty="0">
                          <a:effectLst/>
                          <a:latin typeface="Verdana"/>
                          <a:ea typeface="Calibri"/>
                          <a:cs typeface="Times New Roman"/>
                        </a:rPr>
                        <a:t>Búsqueda de placer y relación íntima con la pareja.</a:t>
                      </a:r>
                      <a:endParaRPr lang="es-MX" sz="16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13</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5.28</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2509">
                <a:tc>
                  <a:txBody>
                    <a:bodyPr/>
                    <a:lstStyle/>
                    <a:p>
                      <a:pPr algn="ctr">
                        <a:lnSpc>
                          <a:spcPct val="150000"/>
                        </a:lnSpc>
                        <a:spcAft>
                          <a:spcPts val="1000"/>
                        </a:spcAft>
                      </a:pPr>
                      <a:r>
                        <a:rPr lang="es-MX" sz="1600">
                          <a:effectLst/>
                          <a:latin typeface="Verdana"/>
                          <a:ea typeface="Calibri"/>
                          <a:cs typeface="Times New Roman"/>
                        </a:rPr>
                        <a:t>Complacer a mi pareja.</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78</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31.70</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2509">
                <a:tc>
                  <a:txBody>
                    <a:bodyPr/>
                    <a:lstStyle/>
                    <a:p>
                      <a:pPr algn="ctr">
                        <a:lnSpc>
                          <a:spcPct val="150000"/>
                        </a:lnSpc>
                        <a:spcAft>
                          <a:spcPts val="1000"/>
                        </a:spcAft>
                      </a:pPr>
                      <a:r>
                        <a:rPr lang="es-MX" sz="1600">
                          <a:effectLst/>
                          <a:latin typeface="Verdana"/>
                          <a:ea typeface="Calibri"/>
                          <a:cs typeface="Times New Roman"/>
                        </a:rPr>
                        <a:t>Presión grupal</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59</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23.98</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2509">
                <a:tc>
                  <a:txBody>
                    <a:bodyPr/>
                    <a:lstStyle/>
                    <a:p>
                      <a:pPr algn="ctr">
                        <a:lnSpc>
                          <a:spcPct val="150000"/>
                        </a:lnSpc>
                        <a:spcAft>
                          <a:spcPts val="1000"/>
                        </a:spcAft>
                      </a:pPr>
                      <a:r>
                        <a:rPr lang="es-MX" sz="1600">
                          <a:effectLst/>
                          <a:latin typeface="Verdana"/>
                          <a:ea typeface="Calibri"/>
                          <a:cs typeface="Times New Roman"/>
                        </a:rPr>
                        <a:t>Experimentar sensaciones nuevas</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96</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39.02</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2509">
                <a:tc>
                  <a:txBody>
                    <a:bodyPr/>
                    <a:lstStyle/>
                    <a:p>
                      <a:pPr algn="ctr">
                        <a:lnSpc>
                          <a:spcPct val="150000"/>
                        </a:lnSpc>
                        <a:spcAft>
                          <a:spcPts val="1000"/>
                        </a:spcAft>
                      </a:pPr>
                      <a:r>
                        <a:rPr lang="es-MX" sz="1600">
                          <a:effectLst/>
                          <a:latin typeface="Verdana"/>
                          <a:ea typeface="Calibri"/>
                          <a:cs typeface="Times New Roman"/>
                        </a:rPr>
                        <a:t>Total</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a:effectLst/>
                          <a:latin typeface="Verdana"/>
                          <a:ea typeface="Calibri"/>
                          <a:cs typeface="Times New Roman"/>
                        </a:rPr>
                        <a:t>246</a:t>
                      </a:r>
                      <a:endParaRPr lang="es-MX" sz="16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MX" sz="1600" dirty="0">
                          <a:effectLst/>
                          <a:latin typeface="Verdana"/>
                          <a:ea typeface="Calibri"/>
                          <a:cs typeface="Times New Roman"/>
                        </a:rPr>
                        <a:t>100</a:t>
                      </a:r>
                      <a:endParaRPr lang="es-MX" sz="16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866"/>
    </mc:Choice>
    <mc:Fallback>
      <p:transition spd="slow" advTm="34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contenido"/>
          <p:cNvSpPr>
            <a:spLocks noGrp="1"/>
          </p:cNvSpPr>
          <p:nvPr>
            <p:ph idx="1"/>
          </p:nvPr>
        </p:nvSpPr>
        <p:spPr/>
        <p:txBody>
          <a:bodyPr/>
          <a:lstStyle/>
          <a:p>
            <a:pPr algn="ctr" eaLnBrk="1" hangingPunct="1">
              <a:buFont typeface="Wingdings 3" panose="05040102010807070707" pitchFamily="18" charset="2"/>
              <a:buNone/>
            </a:pPr>
            <a:r>
              <a:rPr lang="es-AR" altLang="en-US" sz="3200">
                <a:latin typeface="Monotype Corsiva" panose="03010101010201010101" pitchFamily="66" charset="0"/>
              </a:rPr>
              <a:t>La entrevista arrojó como resultado que la mayoría de los estudiantes presentan desconocimiento sobre las conductas  a seguir para prevenir el cáncer cérvico uterino, reconocen en su mayoría la prueba citológica, como método para su prevención, no estableciendo asociaciones entre los estilos de vida y la vulnerabilidad al cáncer.</a:t>
            </a:r>
          </a:p>
        </p:txBody>
      </p:sp>
      <p:sp>
        <p:nvSpPr>
          <p:cNvPr id="3" name="2 Título"/>
          <p:cNvSpPr>
            <a:spLocks noGrp="1"/>
          </p:cNvSpPr>
          <p:nvPr>
            <p:ph type="title"/>
          </p:nvPr>
        </p:nvSpPr>
        <p:spPr/>
        <p:txBody>
          <a:bodyPr/>
          <a:lstStyle/>
          <a:p>
            <a:pPr algn="ctr" eaLnBrk="1" fontAlgn="auto" hangingPunct="1">
              <a:spcAft>
                <a:spcPts val="0"/>
              </a:spcAft>
              <a:defRPr/>
            </a:pPr>
            <a:r>
              <a:rPr lang="es-ES_tradnl" dirty="0" smtClean="0">
                <a:latin typeface="Monotype Corsiva" pitchFamily="66" charset="0"/>
              </a:rPr>
              <a:t>Resultados de la Entrevista</a:t>
            </a:r>
            <a:endParaRPr lang="es-AR" dirty="0">
              <a:latin typeface="Monotype Corsiva" pitchFamily="66"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587"/>
    </mc:Choice>
    <mc:Fallback>
      <p:transition spd="slow" advTm="18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59151" y="61913"/>
            <a:ext cx="518477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Acciones</a:t>
            </a:r>
          </a:p>
        </p:txBody>
      </p:sp>
      <p:sp>
        <p:nvSpPr>
          <p:cNvPr id="19459" name="4 Rectángulo"/>
          <p:cNvSpPr>
            <a:spLocks noChangeArrowheads="1"/>
          </p:cNvSpPr>
          <p:nvPr/>
        </p:nvSpPr>
        <p:spPr bwMode="auto">
          <a:xfrm>
            <a:off x="1857376" y="908050"/>
            <a:ext cx="8424863"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es-MX" altLang="en-US" sz="1200"/>
              <a:t>Acción No. 1.</a:t>
            </a:r>
          </a:p>
          <a:p>
            <a:pPr algn="just" eaLnBrk="1" hangingPunct="1"/>
            <a:r>
              <a:rPr lang="es-MX" altLang="en-US" sz="1200"/>
              <a:t>Título de la acción. Caracterización de la etapa de desarrollo en la que se encuentran los estudiantes de primer año de la carrera de Medicina y su relación con los factores de riesgo y prevención del cáncer cérvico uterino. </a:t>
            </a:r>
          </a:p>
          <a:p>
            <a:pPr algn="just" eaLnBrk="1" hangingPunct="1"/>
            <a:r>
              <a:rPr lang="es-MX" altLang="en-US" sz="1200"/>
              <a:t>Objetivo. Caracterizar mediante el intercambio de profesores y estudiantes, las particularidades de la etapa del desarrollo en la que se encuentran los estudiantes de primer año de la carrera de Medicina en la Universidad de Ciencias Médicas, y el necesario comportamiento preventivo para evitar la enfermedad.</a:t>
            </a:r>
          </a:p>
          <a:p>
            <a:pPr algn="just" eaLnBrk="1" hangingPunct="1"/>
            <a:r>
              <a:rPr lang="es-MX" altLang="en-US" sz="1200"/>
              <a:t>Acción No. 2.</a:t>
            </a:r>
          </a:p>
          <a:p>
            <a:pPr algn="just" eaLnBrk="1" hangingPunct="1"/>
            <a:r>
              <a:rPr lang="es-MX" altLang="en-US" sz="1200"/>
              <a:t>Título de la acción. El uso del condón y los anticonceptivos orales: su vínculo con el cáncer cérvico uterino. </a:t>
            </a:r>
          </a:p>
          <a:p>
            <a:pPr algn="just" eaLnBrk="1" hangingPunct="1"/>
            <a:r>
              <a:rPr lang="es-MX" altLang="en-US" sz="1200"/>
              <a:t>Objetivo. Argumentar la importancia de la responsabilidad ante el uso del condón y el empleo  de  los  anticonceptivos  orales,  estableciendo  el  vínculo  de  tales comportamientos para la prevención cáncer cérvico uterino.</a:t>
            </a:r>
          </a:p>
          <a:p>
            <a:pPr algn="just" eaLnBrk="1" hangingPunct="1"/>
            <a:r>
              <a:rPr lang="es-MX" altLang="en-US" sz="1200"/>
              <a:t>Acción No. 3.</a:t>
            </a:r>
          </a:p>
          <a:p>
            <a:pPr algn="just" eaLnBrk="1" hangingPunct="1"/>
            <a:r>
              <a:rPr lang="es-MX" altLang="en-US" sz="1200"/>
              <a:t>Título de la acción. El hábito de fumar y su relación con el cáncer cérvico uterino.</a:t>
            </a:r>
          </a:p>
          <a:p>
            <a:pPr algn="just" eaLnBrk="1" hangingPunct="1"/>
            <a:r>
              <a:rPr lang="es-MX" altLang="en-US" sz="1200"/>
              <a:t>Objetivo. Establecer el vínculo existente entre el hábito de fumar y el cáncer cérvico uterino, precisando la tendencia de iniciarse este mal hábito durante la etapa de la adolescencia.</a:t>
            </a:r>
          </a:p>
          <a:p>
            <a:pPr algn="just" eaLnBrk="1" hangingPunct="1"/>
            <a:r>
              <a:rPr lang="es-MX" altLang="en-US" sz="1200"/>
              <a:t>Acción No. 4.</a:t>
            </a:r>
          </a:p>
          <a:p>
            <a:pPr algn="just" eaLnBrk="1" hangingPunct="1"/>
            <a:r>
              <a:rPr lang="es-MX" altLang="en-US" sz="1200"/>
              <a:t>Título de la acción. La Radio Base Universitaria combatiendo el cáncer cérvico uterino.</a:t>
            </a:r>
          </a:p>
          <a:p>
            <a:pPr algn="just" eaLnBrk="1" hangingPunct="1"/>
            <a:r>
              <a:rPr lang="es-MX" altLang="en-US" sz="1200"/>
              <a:t>Objetivo: Divulgar a la comunidad universitaria informaciones de interés dirigidas a la prevención del cáncer cérvico uterino, desde Radio Base de la Universidad de Ciencias Médicas de Matanzas.</a:t>
            </a:r>
          </a:p>
          <a:p>
            <a:pPr algn="just" eaLnBrk="1" hangingPunct="1"/>
            <a:r>
              <a:rPr lang="es-MX" altLang="en-US" sz="1200"/>
              <a:t>Acción No. 5.</a:t>
            </a:r>
          </a:p>
          <a:p>
            <a:pPr algn="just" eaLnBrk="1" hangingPunct="1"/>
            <a:r>
              <a:rPr lang="es-MX" altLang="en-US" sz="1200"/>
              <a:t>Título de la acción: La Cátedra de Educación Sexual y el cáncer cérvico uterino.</a:t>
            </a:r>
          </a:p>
          <a:p>
            <a:pPr algn="just" eaLnBrk="1" hangingPunct="1"/>
            <a:r>
              <a:rPr lang="es-MX" altLang="en-US" sz="1200"/>
              <a:t>Objetivo: Resaltar el papel de las acciones que se ejecuten desde la Cátedra de Educación Sexual de la Universidad de Ciencias Médicas de Matanzas, para el conocimiento y la prevención del cáncer cérvico uterino.</a:t>
            </a:r>
          </a:p>
          <a:p>
            <a:pPr algn="just" eaLnBrk="1" hangingPunct="1"/>
            <a:r>
              <a:rPr lang="es-MX" altLang="en-US" sz="1200"/>
              <a:t>Acción No. 6.</a:t>
            </a:r>
          </a:p>
          <a:p>
            <a:pPr algn="just" eaLnBrk="1" hangingPunct="1"/>
            <a:r>
              <a:rPr lang="es-MX" altLang="en-US" sz="1200"/>
              <a:t>Título de la acción: Las nuevas tecnologías de la información y las comunicaciones promoviendo conductas sexuales responsables.</a:t>
            </a:r>
          </a:p>
          <a:p>
            <a:pPr algn="just" eaLnBrk="1" hangingPunct="1"/>
            <a:r>
              <a:rPr lang="es-MX" altLang="en-US" sz="1200"/>
              <a:t>Objetivo: Crear un espacio interactivo en la página Web de la Universidad de Ciencias Médicas de Matanzas, sobre la responsabilidad que ha de asumir todo adolescente y personas en general, ante el cuidado de su salud sexual.</a:t>
            </a:r>
          </a:p>
          <a:p>
            <a:pPr algn="just" eaLnBrk="1" hangingPunct="1"/>
            <a:r>
              <a:rPr lang="es-MX" altLang="en-US" sz="1200"/>
              <a:t>Acción No. 7.</a:t>
            </a:r>
          </a:p>
          <a:p>
            <a:pPr algn="just" eaLnBrk="1" hangingPunct="1"/>
            <a:r>
              <a:rPr lang="es-MX" altLang="en-US" sz="1200"/>
              <a:t>Título de la acción. Debate sobre la película BangGang que trata la sexualidad, y las prácticas sexuales de riesgo.</a:t>
            </a:r>
          </a:p>
          <a:p>
            <a:pPr algn="just" eaLnBrk="1" hangingPunct="1"/>
            <a:r>
              <a:rPr lang="es-MX" altLang="en-US" sz="1200"/>
              <a:t>Objetivo: Discutir los problemas de sexualidad y salud mediante el contenido de</a:t>
            </a:r>
          </a:p>
          <a:p>
            <a:pPr algn="just" eaLnBrk="1" hangingPunct="1"/>
            <a:r>
              <a:rPr lang="es-MX" altLang="en-US" sz="1200"/>
              <a:t>películas de interés para los estudiantes y para la población en general.</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122"/>
    </mc:Choice>
    <mc:Fallback>
      <p:transition spd="slow" advTm="42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2194</TotalTime>
  <Words>777</Words>
  <Application>Microsoft Office PowerPoint</Application>
  <PresentationFormat>Panorámica</PresentationFormat>
  <Paragraphs>108</Paragraphs>
  <Slides>10</Slides>
  <Notes>0</Notes>
  <HiddenSlides>0</HiddenSlides>
  <MMClips>10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21" baseType="lpstr">
      <vt:lpstr>Arial</vt:lpstr>
      <vt:lpstr>Lucida Sans Unicode</vt:lpstr>
      <vt:lpstr>Wingdings 3</vt:lpstr>
      <vt:lpstr>Verdana</vt:lpstr>
      <vt:lpstr>Wingdings 2</vt:lpstr>
      <vt:lpstr>Monotype Corsiva</vt:lpstr>
      <vt:lpstr>Calibri</vt:lpstr>
      <vt:lpstr>Times New Roman</vt:lpstr>
      <vt:lpstr>Constantia</vt:lpstr>
      <vt:lpstr>Concurrencia</vt:lpstr>
      <vt:lpstr>Gráfico de Microsoft Graph</vt:lpstr>
      <vt:lpstr>Presentación de PowerPoint</vt:lpstr>
      <vt:lpstr>Presentación de PowerPoint</vt:lpstr>
      <vt:lpstr>Factores de Riesgo</vt:lpstr>
      <vt:lpstr>Presentación de PowerPoint</vt:lpstr>
      <vt:lpstr>  Resultados Tabla #1: Distribución de estudiantes según edad de inicio de las relaciones sexuales.</vt:lpstr>
      <vt:lpstr>Resultados Tabla #2:Presencia de algunos de los factores de riesgo del cáncer cérvico uterino.</vt:lpstr>
      <vt:lpstr>Tabla#3:Distribución de motivos para el inicio de las relaciones sexuales. </vt:lpstr>
      <vt:lpstr>Resultados de la Entrevista</vt:lpstr>
      <vt:lpstr>Presentación de PowerPoint</vt:lpstr>
      <vt:lpstr>Conclusiones:</vt:lpstr>
    </vt:vector>
  </TitlesOfParts>
  <Company>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Dania</dc:creator>
  <cp:lastModifiedBy>Blanquita</cp:lastModifiedBy>
  <cp:revision>194</cp:revision>
  <dcterms:created xsi:type="dcterms:W3CDTF">2008-05-16T02:16:30Z</dcterms:created>
  <dcterms:modified xsi:type="dcterms:W3CDTF">2023-03-06T15:46:01Z</dcterms:modified>
</cp:coreProperties>
</file>